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13"/>
  </p:notesMasterIdLst>
  <p:sldIdLst>
    <p:sldId id="256" r:id="rId2"/>
    <p:sldId id="257" r:id="rId3"/>
    <p:sldId id="258" r:id="rId4"/>
    <p:sldId id="259" r:id="rId5"/>
    <p:sldId id="260" r:id="rId6"/>
    <p:sldId id="272" r:id="rId7"/>
    <p:sldId id="264" r:id="rId8"/>
    <p:sldId id="267" r:id="rId9"/>
    <p:sldId id="263" r:id="rId10"/>
    <p:sldId id="268" r:id="rId11"/>
    <p:sldId id="271" r:id="rId1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32223F-B2DA-4859-BA01-45ACED1936BB}" type="datetimeFigureOut">
              <a:rPr lang="el-GR" smtClean="0"/>
              <a:t>22/1/2019</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0B356-A61F-42BD-ACCB-88EF33BA8987}" type="slidenum">
              <a:rPr lang="el-GR" smtClean="0"/>
              <a:t>‹#›</a:t>
            </a:fld>
            <a:endParaRPr lang="el-GR"/>
          </a:p>
        </p:txBody>
      </p:sp>
    </p:spTree>
    <p:extLst>
      <p:ext uri="{BB962C8B-B14F-4D97-AF65-F5344CB8AC3E}">
        <p14:creationId xmlns:p14="http://schemas.microsoft.com/office/powerpoint/2010/main" val="1216762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04D0B356-A61F-42BD-ACCB-88EF33BA8987}" type="slidenum">
              <a:rPr lang="el-GR" smtClean="0"/>
              <a:t>4</a:t>
            </a:fld>
            <a:endParaRPr lang="el-GR"/>
          </a:p>
        </p:txBody>
      </p:sp>
    </p:spTree>
    <p:extLst>
      <p:ext uri="{BB962C8B-B14F-4D97-AF65-F5344CB8AC3E}">
        <p14:creationId xmlns:p14="http://schemas.microsoft.com/office/powerpoint/2010/main" val="813431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l-GR" smtClean="0"/>
              <a:t>Στυλ κύριου τίτλου</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l-GR" smtClean="0"/>
              <a:t>Στυλ κύριου τίτλου</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Date Placeholder 6"/>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8" name="Footer Placeholder 7"/>
          <p:cNvSpPr>
            <a:spLocks noGrp="1"/>
          </p:cNvSpPr>
          <p:nvPr>
            <p:ph type="ftr" sz="quarter" idx="11"/>
          </p:nvPr>
        </p:nvSpPr>
        <p:spPr/>
        <p:txBody>
          <a:bodyPr/>
          <a:lstStyle/>
          <a:p>
            <a:endParaRPr lang="el-GR" dirty="0"/>
          </a:p>
        </p:txBody>
      </p:sp>
      <p:sp>
        <p:nvSpPr>
          <p:cNvPr id="9" name="Slide Number Placeholder 8"/>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Date Placeholder 2"/>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4" name="Footer Placeholder 3"/>
          <p:cNvSpPr>
            <a:spLocks noGrp="1"/>
          </p:cNvSpPr>
          <p:nvPr>
            <p:ph type="ftr" sz="quarter" idx="11"/>
          </p:nvPr>
        </p:nvSpPr>
        <p:spPr/>
        <p:txBody>
          <a:bodyPr/>
          <a:lstStyle/>
          <a:p>
            <a:endParaRPr lang="el-GR" dirty="0"/>
          </a:p>
        </p:txBody>
      </p:sp>
      <p:sp>
        <p:nvSpPr>
          <p:cNvPr id="5" name="Slide Number Placeholder 4"/>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3" name="Footer Placeholder 2"/>
          <p:cNvSpPr>
            <a:spLocks noGrp="1"/>
          </p:cNvSpPr>
          <p:nvPr>
            <p:ph type="ftr" sz="quarter" idx="11"/>
          </p:nvPr>
        </p:nvSpPr>
        <p:spPr/>
        <p:txBody>
          <a:bodyPr/>
          <a:lstStyle/>
          <a:p>
            <a:endParaRPr lang="el-GR" dirty="0"/>
          </a:p>
        </p:txBody>
      </p:sp>
      <p:sp>
        <p:nvSpPr>
          <p:cNvPr id="4" name="Slide Number Placeholder 3"/>
          <p:cNvSpPr>
            <a:spLocks noGrp="1"/>
          </p:cNvSpPr>
          <p:nvPr>
            <p:ph type="sldNum" sz="quarter" idx="12"/>
          </p:nvPr>
        </p:nvSpPr>
        <p:spPr/>
        <p:txBody>
          <a:bodyPr/>
          <a:lstStyle/>
          <a:p>
            <a:fld id="{A4B42C3B-1FAB-4F96-A1E4-E9F9BF9D0789}" type="slidenum">
              <a:rPr lang="el-GR" smtClean="0"/>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l-GR" smtClean="0"/>
              <a:t>Στυλ κύριου τίτλου</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A4B42C3B-1FAB-4F96-A1E4-E9F9BF9D0789}" type="slidenum">
              <a:rPr lang="el-GR" smtClean="0"/>
              <a:t>‹#›</a:t>
            </a:fld>
            <a:endParaRPr lang="el-GR" dirty="0"/>
          </a:p>
        </p:txBody>
      </p:sp>
      <p:sp>
        <p:nvSpPr>
          <p:cNvPr id="9" name="Content Placeholder 8"/>
          <p:cNvSpPr>
            <a:spLocks noGrp="1"/>
          </p:cNvSpPr>
          <p:nvPr>
            <p:ph sz="quarter" idx="13"/>
          </p:nvPr>
        </p:nvSpPr>
        <p:spPr>
          <a:xfrm>
            <a:off x="304800" y="381000"/>
            <a:ext cx="7772400" cy="494284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l-GR" smtClean="0"/>
              <a:t>Στυλ κύριου τίτλου</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8" name="Date Placeholder 7"/>
          <p:cNvSpPr>
            <a:spLocks noGrp="1"/>
          </p:cNvSpPr>
          <p:nvPr>
            <p:ph type="dt" sz="half" idx="10"/>
          </p:nvPr>
        </p:nvSpPr>
        <p:spPr/>
        <p:txBody>
          <a:bodyPr/>
          <a:lstStyle/>
          <a:p>
            <a:fld id="{D134B62C-D2EB-4248-8F4F-B23580BDE43A}" type="datetimeFigureOut">
              <a:rPr lang="el-GR" smtClean="0"/>
              <a:t>22/1/2019</a:t>
            </a:fld>
            <a:endParaRPr lang="el-GR" dirty="0"/>
          </a:p>
        </p:txBody>
      </p:sp>
      <p:sp>
        <p:nvSpPr>
          <p:cNvPr id="9" name="Slide Number Placeholder 8"/>
          <p:cNvSpPr>
            <a:spLocks noGrp="1"/>
          </p:cNvSpPr>
          <p:nvPr>
            <p:ph type="sldNum" sz="quarter" idx="11"/>
          </p:nvPr>
        </p:nvSpPr>
        <p:spPr/>
        <p:txBody>
          <a:bodyPr/>
          <a:lstStyle/>
          <a:p>
            <a:fld id="{A4B42C3B-1FAB-4F96-A1E4-E9F9BF9D0789}" type="slidenum">
              <a:rPr lang="el-GR" smtClean="0"/>
              <a:t>‹#›</a:t>
            </a:fld>
            <a:endParaRPr lang="el-GR" dirty="0"/>
          </a:p>
        </p:txBody>
      </p:sp>
      <p:sp>
        <p:nvSpPr>
          <p:cNvPr id="10" name="Footer Placeholder 9"/>
          <p:cNvSpPr>
            <a:spLocks noGrp="1"/>
          </p:cNvSpPr>
          <p:nvPr>
            <p:ph type="ftr" sz="quarter" idx="12"/>
          </p:nvPr>
        </p:nvSpPr>
        <p:spPr/>
        <p:txBody>
          <a:bodyPr/>
          <a:lstStyle/>
          <a:p>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4B42C3B-1FAB-4F96-A1E4-E9F9BF9D0789}" type="slidenum">
              <a:rPr lang="el-GR" smtClean="0"/>
              <a:t>‹#›</a:t>
            </a:fld>
            <a:endParaRPr lang="el-GR"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l-GR"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134B62C-D2EB-4248-8F4F-B23580BDE43A}" type="datetimeFigureOut">
              <a:rPr lang="el-GR" smtClean="0"/>
              <a:t>22/1/2019</a:t>
            </a:fld>
            <a:endParaRPr lang="el-GR"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539552" y="836712"/>
            <a:ext cx="7772400" cy="1470025"/>
          </a:xfrm>
        </p:spPr>
        <p:txBody>
          <a:bodyPr/>
          <a:lstStyle/>
          <a:p>
            <a:r>
              <a:rPr lang="el-GR" b="1" dirty="0" smtClean="0"/>
              <a:t>ΤΟ ΤΜΗΜΑ ΥΠΟΔΟΧΗΣ</a:t>
            </a:r>
            <a:endParaRPr lang="el-GR" b="1" dirty="0"/>
          </a:p>
        </p:txBody>
      </p:sp>
      <p:sp>
        <p:nvSpPr>
          <p:cNvPr id="3" name="Υπότιτλος 2"/>
          <p:cNvSpPr>
            <a:spLocks noGrp="1"/>
          </p:cNvSpPr>
          <p:nvPr>
            <p:ph type="subTitle" idx="1"/>
          </p:nvPr>
        </p:nvSpPr>
        <p:spPr>
          <a:xfrm>
            <a:off x="323528" y="2708920"/>
            <a:ext cx="7448872" cy="2929880"/>
          </a:xfrm>
        </p:spPr>
        <p:txBody>
          <a:bodyPr>
            <a:normAutofit/>
          </a:bodyPr>
          <a:lstStyle/>
          <a:p>
            <a:pPr algn="l"/>
            <a:r>
              <a:rPr lang="el-GR" sz="2800" b="1" dirty="0" smtClean="0">
                <a:solidFill>
                  <a:schemeClr val="tx1"/>
                </a:solidFill>
              </a:rPr>
              <a:t>Εργασία της Πολυχρονίδου Παναγιώτας</a:t>
            </a:r>
          </a:p>
          <a:p>
            <a:pPr algn="l"/>
            <a:r>
              <a:rPr lang="el-GR" sz="2800" b="1" dirty="0" smtClean="0">
                <a:solidFill>
                  <a:schemeClr val="tx1"/>
                </a:solidFill>
              </a:rPr>
              <a:t>Τ.Ε.Ι. Στερεάς Ελλάδας – Τμήμα Δ.Ο.Ε.Π.Τ.Μ.</a:t>
            </a:r>
          </a:p>
          <a:p>
            <a:pPr algn="l"/>
            <a:r>
              <a:rPr lang="el-GR" sz="2800" b="1" dirty="0" smtClean="0">
                <a:solidFill>
                  <a:schemeClr val="tx1"/>
                </a:solidFill>
              </a:rPr>
              <a:t>Εξάμηνο Σπουδών : </a:t>
            </a:r>
            <a:r>
              <a:rPr lang="en-US" sz="2800" b="1" dirty="0" smtClean="0">
                <a:solidFill>
                  <a:schemeClr val="tx1"/>
                </a:solidFill>
              </a:rPr>
              <a:t>E’</a:t>
            </a:r>
            <a:endParaRPr lang="el-GR" sz="2800" b="1" dirty="0" smtClean="0">
              <a:solidFill>
                <a:schemeClr val="tx1"/>
              </a:solidFill>
            </a:endParaRPr>
          </a:p>
          <a:p>
            <a:pPr algn="l"/>
            <a:r>
              <a:rPr lang="el-GR" sz="2800" b="1" dirty="0" smtClean="0">
                <a:solidFill>
                  <a:schemeClr val="tx1"/>
                </a:solidFill>
              </a:rPr>
              <a:t>Α.Μ. : 484</a:t>
            </a:r>
          </a:p>
          <a:p>
            <a:pPr algn="l"/>
            <a:r>
              <a:rPr lang="el-GR" sz="2800" b="1" dirty="0" smtClean="0">
                <a:solidFill>
                  <a:schemeClr val="tx1"/>
                </a:solidFill>
              </a:rPr>
              <a:t>Εισηγητής : Δρ. Παπαγιάννης</a:t>
            </a:r>
          </a:p>
          <a:p>
            <a:endParaRPr lang="el-GR" dirty="0"/>
          </a:p>
        </p:txBody>
      </p:sp>
    </p:spTree>
    <p:extLst>
      <p:ext uri="{BB962C8B-B14F-4D97-AF65-F5344CB8AC3E}">
        <p14:creationId xmlns:p14="http://schemas.microsoft.com/office/powerpoint/2010/main" val="249505280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0"/>
            <a:ext cx="7772400" cy="1470025"/>
          </a:xfrm>
        </p:spPr>
        <p:txBody>
          <a:bodyPr>
            <a:normAutofit/>
          </a:bodyPr>
          <a:lstStyle/>
          <a:p>
            <a:pPr algn="ctr"/>
            <a:r>
              <a:rPr lang="el-GR" sz="4400" b="1" dirty="0" smtClean="0"/>
              <a:t>Προσόντα πρόσληψης υπαλλήλων υποδοχής</a:t>
            </a:r>
            <a:endParaRPr lang="el-GR" sz="4400" b="1" dirty="0"/>
          </a:p>
        </p:txBody>
      </p:sp>
      <p:sp>
        <p:nvSpPr>
          <p:cNvPr id="3" name="Υπότιτλος 2"/>
          <p:cNvSpPr>
            <a:spLocks noGrp="1"/>
          </p:cNvSpPr>
          <p:nvPr>
            <p:ph type="subTitle" idx="1"/>
          </p:nvPr>
        </p:nvSpPr>
        <p:spPr>
          <a:xfrm>
            <a:off x="107504" y="1340768"/>
            <a:ext cx="9036496" cy="5400600"/>
          </a:xfrm>
        </p:spPr>
        <p:txBody>
          <a:bodyPr>
            <a:normAutofit lnSpcReduction="10000"/>
          </a:bodyPr>
          <a:lstStyle/>
          <a:p>
            <a:pPr marL="457200" indent="-457200" algn="l">
              <a:buFont typeface="Wingdings" pitchFamily="2" charset="2"/>
              <a:buChar char="Ø"/>
            </a:pPr>
            <a:endParaRPr lang="el-GR" dirty="0" smtClean="0">
              <a:solidFill>
                <a:schemeClr val="tx1"/>
              </a:solidFill>
            </a:endParaRPr>
          </a:p>
          <a:p>
            <a:pPr marL="457200" indent="-457200" algn="l">
              <a:buFont typeface="Wingdings" pitchFamily="2" charset="2"/>
              <a:buChar char="Ø"/>
            </a:pPr>
            <a:r>
              <a:rPr lang="el-GR" sz="2800" dirty="0" smtClean="0">
                <a:solidFill>
                  <a:schemeClr val="tx1"/>
                </a:solidFill>
              </a:rPr>
              <a:t>Α</a:t>
            </a:r>
            <a:r>
              <a:rPr lang="el-GR" sz="2800" dirty="0" smtClean="0">
                <a:solidFill>
                  <a:schemeClr val="tx1"/>
                </a:solidFill>
              </a:rPr>
              <a:t>πολυτήριο </a:t>
            </a:r>
            <a:r>
              <a:rPr lang="el-GR" sz="2800" dirty="0" smtClean="0">
                <a:solidFill>
                  <a:schemeClr val="tx1"/>
                </a:solidFill>
              </a:rPr>
              <a:t>Λυκείου</a:t>
            </a:r>
          </a:p>
          <a:p>
            <a:pPr algn="l"/>
            <a:endParaRPr lang="el-GR" sz="2800" dirty="0" smtClean="0">
              <a:solidFill>
                <a:schemeClr val="tx1"/>
              </a:solidFill>
            </a:endParaRPr>
          </a:p>
          <a:p>
            <a:pPr marL="457200" indent="-457200" algn="l">
              <a:buFont typeface="Wingdings" pitchFamily="2" charset="2"/>
              <a:buChar char="Ø"/>
            </a:pPr>
            <a:r>
              <a:rPr lang="el-GR" sz="2800" dirty="0" smtClean="0">
                <a:solidFill>
                  <a:schemeClr val="tx1"/>
                </a:solidFill>
              </a:rPr>
              <a:t>Πτυχίο εξειδικευμένων γνώσεων στον τουριστικό τομέα</a:t>
            </a:r>
          </a:p>
          <a:p>
            <a:pPr algn="l"/>
            <a:endParaRPr lang="el-GR" sz="2800" dirty="0" smtClean="0">
              <a:solidFill>
                <a:schemeClr val="tx1"/>
              </a:solidFill>
            </a:endParaRPr>
          </a:p>
          <a:p>
            <a:pPr marL="457200" indent="-457200" algn="l">
              <a:buFont typeface="Wingdings" pitchFamily="2" charset="2"/>
              <a:buChar char="Ø"/>
            </a:pPr>
            <a:r>
              <a:rPr lang="el-GR" sz="2800" dirty="0" smtClean="0">
                <a:solidFill>
                  <a:schemeClr val="tx1"/>
                </a:solidFill>
              </a:rPr>
              <a:t>Πτυχία ξένων γλωσσών </a:t>
            </a:r>
            <a:r>
              <a:rPr lang="el-GR" sz="2800" dirty="0" smtClean="0">
                <a:solidFill>
                  <a:schemeClr val="tx1"/>
                </a:solidFill>
              </a:rPr>
              <a:t>(Αγγλικά, Γαλλικά, Ιταλικά, Γερμανικά)</a:t>
            </a:r>
            <a:endParaRPr lang="el-GR" sz="2800" dirty="0" smtClean="0">
              <a:solidFill>
                <a:schemeClr val="tx1"/>
              </a:solidFill>
            </a:endParaRPr>
          </a:p>
          <a:p>
            <a:pPr algn="l"/>
            <a:endParaRPr lang="el-GR" sz="2800" dirty="0" smtClean="0">
              <a:solidFill>
                <a:schemeClr val="tx1"/>
              </a:solidFill>
            </a:endParaRPr>
          </a:p>
          <a:p>
            <a:pPr marL="457200" indent="-457200">
              <a:buFont typeface="Wingdings" pitchFamily="2" charset="2"/>
              <a:buChar char="Ø"/>
            </a:pPr>
            <a:r>
              <a:rPr lang="el-GR" sz="2800" dirty="0" smtClean="0">
                <a:solidFill>
                  <a:schemeClr val="tx1"/>
                </a:solidFill>
              </a:rPr>
              <a:t>Πτυχίο χειρισμού ηλεκτρονικού υπολογιστή </a:t>
            </a:r>
            <a:r>
              <a:rPr lang="el-GR" sz="2800" dirty="0">
                <a:solidFill>
                  <a:schemeClr val="tx1"/>
                </a:solidFill>
              </a:rPr>
              <a:t>(</a:t>
            </a:r>
            <a:r>
              <a:rPr lang="en-US" sz="2800" dirty="0">
                <a:solidFill>
                  <a:schemeClr val="tx1"/>
                </a:solidFill>
              </a:rPr>
              <a:t>ECDL, Vellum Global Education Services , Infotest </a:t>
            </a:r>
            <a:r>
              <a:rPr lang="en-US" sz="2800" dirty="0" smtClean="0">
                <a:solidFill>
                  <a:schemeClr val="tx1"/>
                </a:solidFill>
              </a:rPr>
              <a:t>)</a:t>
            </a:r>
            <a:endParaRPr lang="el-GR" sz="2800" dirty="0" smtClean="0">
              <a:solidFill>
                <a:schemeClr val="tx1"/>
              </a:solidFill>
            </a:endParaRPr>
          </a:p>
          <a:p>
            <a:pPr algn="l"/>
            <a:endParaRPr lang="el-GR" sz="2800" dirty="0" smtClean="0">
              <a:solidFill>
                <a:schemeClr val="tx1"/>
              </a:solidFill>
            </a:endParaRPr>
          </a:p>
          <a:p>
            <a:pPr marL="457200" indent="-457200" algn="l">
              <a:buFont typeface="Wingdings" pitchFamily="2" charset="2"/>
              <a:buChar char="Ø"/>
            </a:pPr>
            <a:r>
              <a:rPr lang="el-GR" sz="2800" dirty="0" smtClean="0">
                <a:solidFill>
                  <a:schemeClr val="tx1"/>
                </a:solidFill>
              </a:rPr>
              <a:t>Συστατικές επιστολές</a:t>
            </a:r>
          </a:p>
          <a:p>
            <a:pPr marL="457200" indent="-457200" algn="l">
              <a:buFont typeface="Wingdings" pitchFamily="2" charset="2"/>
              <a:buChar char="Ø"/>
            </a:pPr>
            <a:endParaRPr lang="el-GR" dirty="0" smtClean="0">
              <a:solidFill>
                <a:schemeClr val="tx1"/>
              </a:solidFill>
            </a:endParaRPr>
          </a:p>
          <a:p>
            <a:pPr marL="457200" indent="-457200" algn="l">
              <a:buFont typeface="Wingdings" pitchFamily="2" charset="2"/>
              <a:buChar char="Ø"/>
            </a:pPr>
            <a:endParaRPr lang="el-GR" dirty="0">
              <a:solidFill>
                <a:schemeClr val="tx1"/>
              </a:solidFill>
            </a:endParaRPr>
          </a:p>
        </p:txBody>
      </p:sp>
    </p:spTree>
    <p:extLst>
      <p:ext uri="{BB962C8B-B14F-4D97-AF65-F5344CB8AC3E}">
        <p14:creationId xmlns:p14="http://schemas.microsoft.com/office/powerpoint/2010/main" val="2231034644"/>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7544" y="980728"/>
            <a:ext cx="8229600" cy="3159224"/>
          </a:xfrm>
        </p:spPr>
        <p:txBody>
          <a:bodyPr/>
          <a:lstStyle/>
          <a:p>
            <a:pPr algn="ctr"/>
            <a:r>
              <a:rPr lang="el-GR" b="1" dirty="0" smtClean="0"/>
              <a:t>Σας ευχαριστώ για την προσοχή σας.</a:t>
            </a:r>
            <a:endParaRPr lang="el-GR" b="1" dirty="0"/>
          </a:p>
        </p:txBody>
      </p:sp>
    </p:spTree>
    <p:extLst>
      <p:ext uri="{BB962C8B-B14F-4D97-AF65-F5344CB8AC3E}">
        <p14:creationId xmlns:p14="http://schemas.microsoft.com/office/powerpoint/2010/main" val="42254193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79512" y="836712"/>
            <a:ext cx="8229600" cy="5085184"/>
          </a:xfrm>
        </p:spPr>
        <p:txBody>
          <a:bodyPr/>
          <a:lstStyle/>
          <a:p>
            <a:pPr marL="0" indent="0" algn="ctr">
              <a:buNone/>
            </a:pPr>
            <a:r>
              <a:rPr lang="el-GR" sz="3200" b="1" dirty="0" smtClean="0"/>
              <a:t>   </a:t>
            </a:r>
            <a:r>
              <a:rPr lang="el-GR" sz="3200" b="1" u="sng" dirty="0" smtClean="0"/>
              <a:t>To front office </a:t>
            </a:r>
            <a:r>
              <a:rPr lang="el-GR" sz="3200" dirty="0" smtClean="0"/>
              <a:t>διαχειρίζεται τα υπνοδωμάτια και συντονίζει τη λειτουργία όλης της μονάδας σε σχέση με την κινητικότητα της πελατείας. To front office αποτελείται από διάφορα τμήματα και συχνά ονομάζεται τμήμα υποδοχής, διότι αυτό είναι το κυριότερο από τα τμήματα που το αποτελούν.  </a:t>
            </a:r>
            <a:endParaRPr lang="el-GR" sz="3200" dirty="0"/>
          </a:p>
          <a:p>
            <a:pPr algn="ctr"/>
            <a:endParaRPr lang="el-GR" dirty="0"/>
          </a:p>
        </p:txBody>
      </p:sp>
    </p:spTree>
    <p:extLst>
      <p:ext uri="{BB962C8B-B14F-4D97-AF65-F5344CB8AC3E}">
        <p14:creationId xmlns:p14="http://schemas.microsoft.com/office/powerpoint/2010/main" val="275466267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Οργάνωση υποδοχής</a:t>
            </a:r>
            <a:endParaRPr lang="el-GR" b="1" dirty="0"/>
          </a:p>
        </p:txBody>
      </p:sp>
      <p:sp>
        <p:nvSpPr>
          <p:cNvPr id="3" name="Θέση περιεχομένου 2"/>
          <p:cNvSpPr>
            <a:spLocks noGrp="1"/>
          </p:cNvSpPr>
          <p:nvPr>
            <p:ph idx="1"/>
          </p:nvPr>
        </p:nvSpPr>
        <p:spPr/>
        <p:txBody>
          <a:bodyPr>
            <a:normAutofit lnSpcReduction="10000"/>
          </a:bodyPr>
          <a:lstStyle/>
          <a:p>
            <a:r>
              <a:rPr lang="el-GR" sz="2800" b="1" u="sng" dirty="0" smtClean="0"/>
              <a:t>Τμήμα Δωματίων</a:t>
            </a:r>
          </a:p>
          <a:p>
            <a:endParaRPr lang="el-GR" sz="2800" dirty="0" smtClean="0"/>
          </a:p>
          <a:p>
            <a:r>
              <a:rPr lang="el-GR" sz="2800" b="1" u="sng" dirty="0" smtClean="0"/>
              <a:t>Τμήμα ορόφων</a:t>
            </a:r>
          </a:p>
          <a:p>
            <a:pPr marL="0" indent="0">
              <a:buNone/>
            </a:pPr>
            <a:r>
              <a:rPr lang="el-GR" sz="2800" dirty="0" smtClean="0"/>
              <a:t> Εποπτεία ορόφων, κοινόχρηστων χώρων και δωματίων</a:t>
            </a:r>
          </a:p>
          <a:p>
            <a:pPr>
              <a:buNone/>
            </a:pPr>
            <a:endParaRPr lang="el-GR" sz="2800" dirty="0" smtClean="0"/>
          </a:p>
          <a:p>
            <a:r>
              <a:rPr lang="el-GR" sz="2800" b="1" u="sng" dirty="0" smtClean="0"/>
              <a:t>Τμήμα υποδοχής</a:t>
            </a:r>
          </a:p>
          <a:p>
            <a:pPr marL="0" indent="0">
              <a:buNone/>
            </a:pPr>
            <a:r>
              <a:rPr lang="el-GR" sz="2800" dirty="0" smtClean="0"/>
              <a:t> Τηλεφωνικό κέντρο, κρατήσεις, πωλήσεις δωματίων, υποδοχή του πελάτη, μεταφορά αποσκευών</a:t>
            </a:r>
            <a:r>
              <a:rPr lang="el-GR" dirty="0" smtClean="0"/>
              <a:t>.</a:t>
            </a:r>
            <a:endParaRPr lang="el-GR" dirty="0"/>
          </a:p>
        </p:txBody>
      </p:sp>
    </p:spTree>
    <p:extLst>
      <p:ext uri="{BB962C8B-B14F-4D97-AF65-F5344CB8AC3E}">
        <p14:creationId xmlns:p14="http://schemas.microsoft.com/office/powerpoint/2010/main" val="252271496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1520" y="188640"/>
            <a:ext cx="8229600" cy="1066800"/>
          </a:xfrm>
        </p:spPr>
        <p:txBody>
          <a:bodyPr>
            <a:normAutofit fontScale="90000"/>
          </a:bodyPr>
          <a:lstStyle/>
          <a:p>
            <a:r>
              <a:rPr lang="el-GR" b="1" dirty="0" smtClean="0"/>
              <a:t>Ανθρώπινο δυναμικό υποδοχής</a:t>
            </a:r>
            <a:endParaRPr lang="el-GR" b="1" dirty="0"/>
          </a:p>
        </p:txBody>
      </p:sp>
      <p:sp>
        <p:nvSpPr>
          <p:cNvPr id="3" name="Θέση περιεχομένου 2"/>
          <p:cNvSpPr>
            <a:spLocks noGrp="1"/>
          </p:cNvSpPr>
          <p:nvPr>
            <p:ph idx="1"/>
          </p:nvPr>
        </p:nvSpPr>
        <p:spPr>
          <a:xfrm>
            <a:off x="5471" y="1412776"/>
            <a:ext cx="8229600" cy="5256584"/>
          </a:xfrm>
        </p:spPr>
        <p:txBody>
          <a:bodyPr>
            <a:normAutofit fontScale="92500" lnSpcReduction="20000"/>
          </a:bodyPr>
          <a:lstStyle/>
          <a:p>
            <a:r>
              <a:rPr lang="el-GR" sz="3600" b="1" u="sng" dirty="0" smtClean="0"/>
              <a:t>Υπάλληλος υποδοχής (</a:t>
            </a:r>
            <a:r>
              <a:rPr lang="en-US" sz="3600" b="1" u="sng" dirty="0" smtClean="0"/>
              <a:t>Receptionist)</a:t>
            </a:r>
          </a:p>
          <a:p>
            <a:pPr algn="ctr">
              <a:buNone/>
            </a:pPr>
            <a:r>
              <a:rPr lang="en-US" sz="3600" dirty="0" smtClean="0"/>
              <a:t> </a:t>
            </a:r>
            <a:r>
              <a:rPr lang="el-GR" sz="2400" dirty="0" smtClean="0"/>
              <a:t>Πώληση </a:t>
            </a:r>
            <a:r>
              <a:rPr lang="el-GR" sz="2400" dirty="0" smtClean="0"/>
              <a:t>δωματίων, ενημέρωση αφίξεων-αναχωρήσεων, επικοινωνία με άλλα τμήματα του ξενοδοχείου</a:t>
            </a:r>
          </a:p>
          <a:p>
            <a:pPr>
              <a:buNone/>
            </a:pPr>
            <a:endParaRPr lang="el-GR" dirty="0" smtClean="0"/>
          </a:p>
          <a:p>
            <a:r>
              <a:rPr lang="el-GR" sz="4000" b="1" u="sng" dirty="0" smtClean="0"/>
              <a:t>Υπάλληλος </a:t>
            </a:r>
            <a:r>
              <a:rPr lang="el-GR" sz="4000" b="1" u="sng" dirty="0" smtClean="0"/>
              <a:t>κρατήσεων </a:t>
            </a:r>
            <a:r>
              <a:rPr lang="en-US" sz="4000" b="1" u="sng" dirty="0"/>
              <a:t>(Booking </a:t>
            </a:r>
            <a:r>
              <a:rPr lang="en-US" sz="4000" b="1" u="sng" dirty="0" smtClean="0"/>
              <a:t>clerk)</a:t>
            </a:r>
            <a:endParaRPr lang="el-GR" sz="4000" b="1" u="sng" dirty="0"/>
          </a:p>
          <a:p>
            <a:pPr marL="114300" indent="0">
              <a:buNone/>
            </a:pPr>
            <a:r>
              <a:rPr lang="el-GR" sz="2400" dirty="0" smtClean="0"/>
              <a:t>Καταγράφει </a:t>
            </a:r>
            <a:r>
              <a:rPr lang="el-GR" sz="2400" dirty="0"/>
              <a:t>και επιβεβαιώνει κρατήσεις μεμονωμένων πελατών </a:t>
            </a:r>
            <a:r>
              <a:rPr lang="el-GR" sz="2400" dirty="0" smtClean="0"/>
              <a:t>,ταξιδιωτικών γραφείων </a:t>
            </a:r>
            <a:r>
              <a:rPr lang="el-GR" sz="2400" dirty="0"/>
              <a:t>ή τουριστικών οργανισμών με όποιο τρόπο και αν </a:t>
            </a:r>
            <a:r>
              <a:rPr lang="en-US" sz="2400" dirty="0" smtClean="0"/>
              <a:t> </a:t>
            </a:r>
            <a:r>
              <a:rPr lang="el-GR" sz="2400" dirty="0" smtClean="0"/>
              <a:t>αυτές </a:t>
            </a:r>
            <a:r>
              <a:rPr lang="el-GR" sz="2400" dirty="0"/>
              <a:t>γίνονται (προφορικά, τηλεφωνικά, γραπτά, με φαξ, </a:t>
            </a:r>
            <a:r>
              <a:rPr lang="el-GR" sz="2400" dirty="0" smtClean="0"/>
              <a:t>e-mail</a:t>
            </a:r>
            <a:r>
              <a:rPr lang="el-GR" sz="2400" dirty="0"/>
              <a:t>).</a:t>
            </a:r>
          </a:p>
          <a:p>
            <a:pPr>
              <a:buNone/>
            </a:pPr>
            <a:endParaRPr lang="el-GR" dirty="0" smtClean="0"/>
          </a:p>
          <a:p>
            <a:r>
              <a:rPr lang="el-GR" sz="3600" b="1" u="sng" dirty="0" smtClean="0"/>
              <a:t>Τηλεφωνητής </a:t>
            </a:r>
            <a:r>
              <a:rPr lang="en-US" sz="3600" b="1" u="sng" dirty="0"/>
              <a:t>(Booking clerk</a:t>
            </a:r>
            <a:r>
              <a:rPr lang="en-US" sz="3600" b="1" u="sng" dirty="0" smtClean="0"/>
              <a:t>)</a:t>
            </a:r>
            <a:endParaRPr lang="en-US" sz="3600" b="1" u="sng" dirty="0" smtClean="0"/>
          </a:p>
          <a:p>
            <a:pPr marL="0" indent="0" algn="ctr">
              <a:buNone/>
            </a:pPr>
            <a:r>
              <a:rPr lang="el-GR" sz="2400" dirty="0" smtClean="0"/>
              <a:t>Το </a:t>
            </a:r>
            <a:r>
              <a:rPr lang="el-GR" sz="2400" dirty="0"/>
              <a:t>τηλεφωνικό κέντρο συνδέει τους πελάτες και τα τμήματα μεταξύ τους, δέχεται εξωτερικές γραμμές και τις συνδέει κατάλληλα. Διαθέτει ευρετήριο πελατών, ώστε όταν κάποιος ζητά έναν πελάτη, να εντοπίζει τον αριθμό δωματίου του.</a:t>
            </a:r>
          </a:p>
        </p:txBody>
      </p:sp>
    </p:spTree>
    <p:extLst>
      <p:ext uri="{BB962C8B-B14F-4D97-AF65-F5344CB8AC3E}">
        <p14:creationId xmlns:p14="http://schemas.microsoft.com/office/powerpoint/2010/main" val="44877294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457200" y="116632"/>
            <a:ext cx="8229600" cy="6624736"/>
          </a:xfrm>
        </p:spPr>
        <p:txBody>
          <a:bodyPr>
            <a:normAutofit/>
          </a:bodyPr>
          <a:lstStyle/>
          <a:p>
            <a:endParaRPr lang="el-GR" sz="2400" dirty="0" smtClean="0"/>
          </a:p>
          <a:p>
            <a:r>
              <a:rPr lang="el-GR" sz="3200" b="1" u="sng" dirty="0" smtClean="0"/>
              <a:t>Ταμίας </a:t>
            </a:r>
            <a:r>
              <a:rPr lang="en-US" sz="3200" b="1" u="sng" dirty="0"/>
              <a:t>(Cashier</a:t>
            </a:r>
            <a:r>
              <a:rPr lang="en-US" sz="3200" b="1" u="sng" dirty="0" smtClean="0"/>
              <a:t>)</a:t>
            </a:r>
            <a:endParaRPr lang="el-GR" sz="3200" b="1" u="sng" dirty="0" smtClean="0"/>
          </a:p>
          <a:p>
            <a:pPr marL="0" indent="0">
              <a:buNone/>
            </a:pPr>
            <a:r>
              <a:rPr lang="el-GR" sz="2400" dirty="0" smtClean="0"/>
              <a:t>Οι υπάλληλοι του ταμείου οργανικά εντάσσονται στο λογιστήριο, αλλά εργάζονται στον χώρο της υποδοχής. Εξαργυρώνουν συνάλλαγμα, ταξιδιωτικές επιταγές, ενημερώνουν τους λογαριασμούς (ΑΠΥ) των πελατών και τους εισπράττουν όταν οι πελάτες αναχωρούν.</a:t>
            </a:r>
          </a:p>
          <a:p>
            <a:pPr marL="0" indent="0">
              <a:buNone/>
            </a:pPr>
            <a:endParaRPr lang="el-GR" sz="2000" dirty="0" smtClean="0"/>
          </a:p>
          <a:p>
            <a:pPr marL="0" indent="0">
              <a:buNone/>
            </a:pPr>
            <a:endParaRPr lang="el-GR" sz="2000" dirty="0" smtClean="0"/>
          </a:p>
          <a:p>
            <a:r>
              <a:rPr lang="el-GR" sz="3200" b="1" u="sng" dirty="0" smtClean="0"/>
              <a:t>Θυρωρός</a:t>
            </a:r>
            <a:r>
              <a:rPr lang="el-GR" sz="3200" b="1" dirty="0" smtClean="0"/>
              <a:t> </a:t>
            </a:r>
            <a:r>
              <a:rPr lang="en-US" sz="3200" b="1" u="sng" dirty="0"/>
              <a:t>(Concierge</a:t>
            </a:r>
            <a:r>
              <a:rPr lang="en-US" sz="3200" b="1" u="sng" dirty="0" smtClean="0"/>
              <a:t>)</a:t>
            </a:r>
            <a:endParaRPr lang="el-GR" sz="3200" b="1" dirty="0" smtClean="0"/>
          </a:p>
          <a:p>
            <a:pPr marL="0" indent="0">
              <a:buNone/>
            </a:pPr>
            <a:r>
              <a:rPr lang="el-GR" sz="2400" dirty="0" smtClean="0"/>
              <a:t>Οι υπηρεσίες που προσφέρει είναι υπηρεσία εισόδου, μεταφοράς αποσκευών, στάθμευσης αυτοκινήτων, ανελκυστήρων, διαχείρισης κλειδιών,</a:t>
            </a:r>
            <a:r>
              <a:rPr lang="en-US" sz="2400" dirty="0" smtClean="0"/>
              <a:t> </a:t>
            </a:r>
            <a:r>
              <a:rPr lang="el-GR" sz="2400" dirty="0" smtClean="0"/>
              <a:t>ταχυδρομείου και παροχής πληροφοριών.</a:t>
            </a:r>
          </a:p>
        </p:txBody>
      </p:sp>
    </p:spTree>
    <p:extLst>
      <p:ext uri="{BB962C8B-B14F-4D97-AF65-F5344CB8AC3E}">
        <p14:creationId xmlns:p14="http://schemas.microsoft.com/office/powerpoint/2010/main" val="46833691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25330" y="476672"/>
            <a:ext cx="8229600" cy="5721499"/>
          </a:xfrm>
        </p:spPr>
        <p:txBody>
          <a:bodyPr>
            <a:normAutofit/>
          </a:bodyPr>
          <a:lstStyle/>
          <a:p>
            <a:r>
              <a:rPr lang="el-GR" sz="2800" b="1" u="sng" dirty="0"/>
              <a:t>Νυχτερινός υπάλληλος </a:t>
            </a:r>
            <a:r>
              <a:rPr lang="el-GR" sz="2800" b="1" u="sng" dirty="0" smtClean="0"/>
              <a:t>υποδοχής </a:t>
            </a:r>
            <a:r>
              <a:rPr lang="en-US" sz="2800" b="1" u="sng" dirty="0"/>
              <a:t>(Night auditor</a:t>
            </a:r>
            <a:r>
              <a:rPr lang="en-US" sz="2800" b="1" u="sng" dirty="0" smtClean="0"/>
              <a:t>)</a:t>
            </a:r>
            <a:endParaRPr lang="en-US" sz="2800" b="1" u="sng" dirty="0"/>
          </a:p>
          <a:p>
            <a:pPr algn="just">
              <a:buNone/>
            </a:pPr>
            <a:r>
              <a:rPr lang="el-GR" dirty="0"/>
              <a:t>  </a:t>
            </a:r>
            <a:endParaRPr lang="el-GR" dirty="0" smtClean="0"/>
          </a:p>
          <a:p>
            <a:pPr algn="ctr">
              <a:buNone/>
            </a:pPr>
            <a:r>
              <a:rPr lang="el-GR" sz="2800" dirty="0" smtClean="0"/>
              <a:t>Αποστολή </a:t>
            </a:r>
            <a:r>
              <a:rPr lang="el-GR" sz="2800" dirty="0"/>
              <a:t>του νυχτερινού ρεσεψιονίστ είναι να πραγματοποιεί έλεγχο των καταχωρήσεων της υποδοχής, πρέπει να καταχωρήσει τις χρεώσεις των δωματίων στους λογαριασμούς των πελατών, να ταξινομεί τις αποδείξεις πελατών και πιστωτικών καρτών, να επαληθεύει εγγραφές και υπόλοιπα λογαριασμών, να  προετοιμάζει τις αναφορές για το λογιστήριο και να αναφέρει αποτελέσματα λειτουργίας στον διευθυντή.</a:t>
            </a:r>
          </a:p>
          <a:p>
            <a:endParaRPr lang="el-GR" dirty="0"/>
          </a:p>
        </p:txBody>
      </p:sp>
    </p:spTree>
    <p:extLst>
      <p:ext uri="{BB962C8B-B14F-4D97-AF65-F5344CB8AC3E}">
        <p14:creationId xmlns:p14="http://schemas.microsoft.com/office/powerpoint/2010/main" val="91704890"/>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1520" y="332656"/>
            <a:ext cx="8229600" cy="1066800"/>
          </a:xfrm>
        </p:spPr>
        <p:txBody>
          <a:bodyPr>
            <a:normAutofit/>
          </a:bodyPr>
          <a:lstStyle/>
          <a:p>
            <a:pPr algn="ctr"/>
            <a:r>
              <a:rPr lang="el-GR" b="1" dirty="0" smtClean="0"/>
              <a:t>Συμπεριφορά υποδοχής</a:t>
            </a:r>
            <a:endParaRPr lang="el-GR" b="1" dirty="0"/>
          </a:p>
        </p:txBody>
      </p:sp>
      <p:sp>
        <p:nvSpPr>
          <p:cNvPr id="3" name="Θέση περιεχομένου 2"/>
          <p:cNvSpPr>
            <a:spLocks noGrp="1"/>
          </p:cNvSpPr>
          <p:nvPr>
            <p:ph sz="half" idx="1"/>
          </p:nvPr>
        </p:nvSpPr>
        <p:spPr>
          <a:xfrm>
            <a:off x="395536" y="1844824"/>
            <a:ext cx="3657600" cy="4590288"/>
          </a:xfrm>
        </p:spPr>
        <p:txBody>
          <a:bodyPr>
            <a:normAutofit/>
          </a:bodyPr>
          <a:lstStyle/>
          <a:p>
            <a:pPr>
              <a:buFont typeface="Wingdings" pitchFamily="2" charset="2"/>
              <a:buChar char="Ø"/>
            </a:pPr>
            <a:r>
              <a:rPr lang="el-GR" sz="2800" dirty="0" smtClean="0"/>
              <a:t>Ευγενικοί</a:t>
            </a:r>
          </a:p>
          <a:p>
            <a:pPr>
              <a:buFont typeface="Wingdings" pitchFamily="2" charset="2"/>
              <a:buChar char="Ø"/>
            </a:pPr>
            <a:endParaRPr lang="el-GR" sz="2800" dirty="0"/>
          </a:p>
          <a:p>
            <a:pPr>
              <a:buFont typeface="Wingdings" pitchFamily="2" charset="2"/>
              <a:buChar char="Ø"/>
            </a:pPr>
            <a:r>
              <a:rPr lang="el-GR" sz="2800" dirty="0" smtClean="0"/>
              <a:t>Ευδιάθετοι</a:t>
            </a:r>
          </a:p>
          <a:p>
            <a:pPr>
              <a:buFont typeface="Wingdings" pitchFamily="2" charset="2"/>
              <a:buChar char="Ø"/>
            </a:pPr>
            <a:endParaRPr lang="el-GR" sz="2800" dirty="0"/>
          </a:p>
          <a:p>
            <a:pPr>
              <a:buFont typeface="Wingdings" pitchFamily="2" charset="2"/>
              <a:buChar char="Ø"/>
            </a:pPr>
            <a:r>
              <a:rPr lang="el-GR" sz="2800" dirty="0" smtClean="0"/>
              <a:t>Χαμογελαστοί</a:t>
            </a:r>
          </a:p>
          <a:p>
            <a:pPr>
              <a:buFont typeface="Wingdings" pitchFamily="2" charset="2"/>
              <a:buChar char="Ø"/>
            </a:pPr>
            <a:endParaRPr lang="el-GR" sz="2800" dirty="0"/>
          </a:p>
          <a:p>
            <a:pPr>
              <a:buFont typeface="Wingdings" pitchFamily="2" charset="2"/>
              <a:buChar char="Ø"/>
            </a:pPr>
            <a:r>
              <a:rPr lang="el-GR" sz="2800" dirty="0" smtClean="0"/>
              <a:t>Υπομονετικοί</a:t>
            </a:r>
          </a:p>
          <a:p>
            <a:pPr>
              <a:buFont typeface="Wingdings" pitchFamily="2" charset="2"/>
              <a:buChar char="Ø"/>
            </a:pPr>
            <a:endParaRPr lang="el-GR" dirty="0" smtClean="0"/>
          </a:p>
          <a:p>
            <a:pPr>
              <a:buFont typeface="Wingdings" pitchFamily="2" charset="2"/>
              <a:buChar char="Ø"/>
            </a:pPr>
            <a:endParaRPr lang="el-GR" dirty="0"/>
          </a:p>
          <a:p>
            <a:pPr>
              <a:buFont typeface="Wingdings" pitchFamily="2" charset="2"/>
              <a:buChar char="Ø"/>
            </a:pPr>
            <a:endParaRPr lang="el-GR" dirty="0"/>
          </a:p>
        </p:txBody>
      </p:sp>
      <p:sp>
        <p:nvSpPr>
          <p:cNvPr id="4" name="Θέση περιεχομένου 3"/>
          <p:cNvSpPr>
            <a:spLocks noGrp="1"/>
          </p:cNvSpPr>
          <p:nvPr>
            <p:ph sz="half" idx="2"/>
          </p:nvPr>
        </p:nvSpPr>
        <p:spPr>
          <a:xfrm>
            <a:off x="4355976" y="1844824"/>
            <a:ext cx="3657600" cy="4590288"/>
          </a:xfrm>
        </p:spPr>
        <p:txBody>
          <a:bodyPr>
            <a:normAutofit/>
          </a:bodyPr>
          <a:lstStyle/>
          <a:p>
            <a:pPr>
              <a:buFont typeface="Wingdings" pitchFamily="2" charset="2"/>
              <a:buChar char="Ø"/>
            </a:pPr>
            <a:r>
              <a:rPr lang="el-GR" sz="2800" dirty="0" smtClean="0"/>
              <a:t>Εξυπηρετικοί</a:t>
            </a:r>
          </a:p>
          <a:p>
            <a:pPr>
              <a:buFont typeface="Wingdings" pitchFamily="2" charset="2"/>
              <a:buChar char="Ø"/>
            </a:pPr>
            <a:endParaRPr lang="el-GR" sz="2800" dirty="0"/>
          </a:p>
          <a:p>
            <a:pPr>
              <a:buFont typeface="Wingdings" pitchFamily="2" charset="2"/>
              <a:buChar char="Ø"/>
            </a:pPr>
            <a:r>
              <a:rPr lang="el-GR" sz="2800" dirty="0" smtClean="0"/>
              <a:t>Προσεκτικοί</a:t>
            </a:r>
          </a:p>
          <a:p>
            <a:pPr>
              <a:buFont typeface="Wingdings" pitchFamily="2" charset="2"/>
              <a:buChar char="Ø"/>
            </a:pPr>
            <a:endParaRPr lang="el-GR" sz="2800" dirty="0"/>
          </a:p>
          <a:p>
            <a:pPr>
              <a:buFont typeface="Wingdings" pitchFamily="2" charset="2"/>
              <a:buChar char="Ø"/>
            </a:pPr>
            <a:endParaRPr lang="el-GR" sz="2800" dirty="0" smtClean="0"/>
          </a:p>
          <a:p>
            <a:endParaRPr lang="el-GR" dirty="0"/>
          </a:p>
          <a:p>
            <a:endParaRPr lang="el-GR" dirty="0"/>
          </a:p>
        </p:txBody>
      </p:sp>
    </p:spTree>
    <p:extLst>
      <p:ext uri="{BB962C8B-B14F-4D97-AF65-F5344CB8AC3E}">
        <p14:creationId xmlns:p14="http://schemas.microsoft.com/office/powerpoint/2010/main" val="3885278789"/>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539552" y="-531440"/>
            <a:ext cx="7772400" cy="1470025"/>
          </a:xfrm>
        </p:spPr>
        <p:txBody>
          <a:bodyPr/>
          <a:lstStyle/>
          <a:p>
            <a:pPr algn="ctr"/>
            <a:r>
              <a:rPr lang="el-GR" sz="4800" b="1" dirty="0" smtClean="0"/>
              <a:t>Εμφάνιση υποδοχής</a:t>
            </a:r>
            <a:endParaRPr lang="el-GR" sz="4800" b="1" dirty="0"/>
          </a:p>
        </p:txBody>
      </p:sp>
      <p:sp>
        <p:nvSpPr>
          <p:cNvPr id="3" name="Υπότιτλος 2"/>
          <p:cNvSpPr>
            <a:spLocks noGrp="1"/>
          </p:cNvSpPr>
          <p:nvPr>
            <p:ph type="subTitle" idx="1"/>
          </p:nvPr>
        </p:nvSpPr>
        <p:spPr>
          <a:xfrm>
            <a:off x="539552" y="1340768"/>
            <a:ext cx="7408912" cy="4874096"/>
          </a:xfrm>
        </p:spPr>
        <p:txBody>
          <a:bodyPr>
            <a:normAutofit lnSpcReduction="10000"/>
          </a:bodyPr>
          <a:lstStyle/>
          <a:p>
            <a:pPr marL="571500" indent="-571500" algn="l">
              <a:buFont typeface="Wingdings" pitchFamily="2" charset="2"/>
              <a:buChar char="Ø"/>
            </a:pPr>
            <a:r>
              <a:rPr lang="el-GR" sz="3600" dirty="0" smtClean="0">
                <a:solidFill>
                  <a:schemeClr val="tx1"/>
                </a:solidFill>
              </a:rPr>
              <a:t>Καθαρή-σιδερωμένη στολή</a:t>
            </a:r>
            <a:endParaRPr lang="el-GR" dirty="0" smtClean="0">
              <a:solidFill>
                <a:schemeClr val="tx1"/>
              </a:solidFill>
            </a:endParaRPr>
          </a:p>
          <a:p>
            <a:pPr algn="l"/>
            <a:endParaRPr lang="el-GR" sz="3600" dirty="0" smtClean="0">
              <a:solidFill>
                <a:schemeClr val="tx1"/>
              </a:solidFill>
            </a:endParaRPr>
          </a:p>
          <a:p>
            <a:pPr marL="571500" indent="-571500" algn="l">
              <a:buFont typeface="Wingdings" pitchFamily="2" charset="2"/>
              <a:buChar char="Ø"/>
            </a:pPr>
            <a:r>
              <a:rPr lang="el-GR" sz="3600" dirty="0" smtClean="0">
                <a:solidFill>
                  <a:schemeClr val="tx1"/>
                </a:solidFill>
              </a:rPr>
              <a:t>Κουμπωμένο σακάκι</a:t>
            </a:r>
          </a:p>
          <a:p>
            <a:pPr marL="571500" indent="-571500" algn="l">
              <a:buFont typeface="Wingdings" pitchFamily="2" charset="2"/>
              <a:buChar char="Ø"/>
            </a:pPr>
            <a:endParaRPr lang="el-GR" sz="3600" dirty="0" smtClean="0">
              <a:solidFill>
                <a:schemeClr val="tx1"/>
              </a:solidFill>
            </a:endParaRPr>
          </a:p>
          <a:p>
            <a:pPr marL="571500" indent="-571500" algn="l">
              <a:buFont typeface="Wingdings" pitchFamily="2" charset="2"/>
              <a:buChar char="Ø"/>
            </a:pPr>
            <a:r>
              <a:rPr lang="el-GR" sz="3600" dirty="0" smtClean="0">
                <a:solidFill>
                  <a:schemeClr val="tx1"/>
                </a:solidFill>
              </a:rPr>
              <a:t>Καθαρά παπούτσια</a:t>
            </a:r>
          </a:p>
          <a:p>
            <a:pPr marL="571500" indent="-571500" algn="l">
              <a:buFont typeface="Wingdings" pitchFamily="2" charset="2"/>
              <a:buChar char="Ø"/>
            </a:pPr>
            <a:endParaRPr lang="el-GR" sz="3600" dirty="0" smtClean="0">
              <a:solidFill>
                <a:schemeClr val="tx1"/>
              </a:solidFill>
            </a:endParaRPr>
          </a:p>
          <a:p>
            <a:pPr marL="571500" indent="-571500" algn="l">
              <a:buFont typeface="Wingdings" pitchFamily="2" charset="2"/>
              <a:buChar char="Ø"/>
            </a:pPr>
            <a:r>
              <a:rPr lang="el-GR" sz="3600" dirty="0" smtClean="0">
                <a:solidFill>
                  <a:schemeClr val="tx1"/>
                </a:solidFill>
              </a:rPr>
              <a:t>Καθημερινή φροντίδα της υγιεινής του σώματος</a:t>
            </a:r>
          </a:p>
          <a:p>
            <a:pPr algn="l"/>
            <a:endParaRPr lang="el-GR" sz="3600" dirty="0" smtClean="0">
              <a:solidFill>
                <a:schemeClr val="tx1"/>
              </a:solidFill>
            </a:endParaRPr>
          </a:p>
        </p:txBody>
      </p:sp>
    </p:spTree>
    <p:extLst>
      <p:ext uri="{BB962C8B-B14F-4D97-AF65-F5344CB8AC3E}">
        <p14:creationId xmlns:p14="http://schemas.microsoft.com/office/powerpoint/2010/main" val="1675684205"/>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1520" y="404664"/>
            <a:ext cx="8229600" cy="1066800"/>
          </a:xfrm>
        </p:spPr>
        <p:txBody>
          <a:bodyPr>
            <a:normAutofit fontScale="90000"/>
          </a:bodyPr>
          <a:lstStyle/>
          <a:p>
            <a:pPr algn="ctr"/>
            <a:r>
              <a:rPr lang="el-GR" b="1" dirty="0" smtClean="0"/>
              <a:t>Εμφάνιση υπαλλήλων υποδοχής</a:t>
            </a:r>
            <a:endParaRPr lang="el-GR" b="1" dirty="0"/>
          </a:p>
        </p:txBody>
      </p:sp>
      <p:sp>
        <p:nvSpPr>
          <p:cNvPr id="3" name="Θέση περιεχομένου 2"/>
          <p:cNvSpPr>
            <a:spLocks noGrp="1"/>
          </p:cNvSpPr>
          <p:nvPr>
            <p:ph sz="half" idx="1"/>
          </p:nvPr>
        </p:nvSpPr>
        <p:spPr>
          <a:xfrm>
            <a:off x="323528" y="1556792"/>
            <a:ext cx="4038600" cy="5002571"/>
          </a:xfrm>
        </p:spPr>
        <p:txBody>
          <a:bodyPr>
            <a:normAutofit fontScale="92500"/>
          </a:bodyPr>
          <a:lstStyle/>
          <a:p>
            <a:pPr marL="0" indent="0">
              <a:buNone/>
            </a:pPr>
            <a:r>
              <a:rPr lang="el-GR" sz="3800" b="1" dirty="0"/>
              <a:t> </a:t>
            </a:r>
            <a:r>
              <a:rPr lang="el-GR" sz="3800" b="1" dirty="0" smtClean="0"/>
              <a:t>      </a:t>
            </a:r>
            <a:r>
              <a:rPr lang="el-GR" sz="3200" b="1" u="sng" dirty="0" smtClean="0"/>
              <a:t>Ανδρών</a:t>
            </a:r>
          </a:p>
          <a:p>
            <a:pPr marL="0" indent="0">
              <a:buNone/>
            </a:pPr>
            <a:endParaRPr lang="el-GR" sz="3200" b="1" u="sng" dirty="0" smtClean="0"/>
          </a:p>
          <a:p>
            <a:pPr>
              <a:buFont typeface="Wingdings" pitchFamily="2" charset="2"/>
              <a:buChar char="Ø"/>
            </a:pPr>
            <a:r>
              <a:rPr lang="el-GR" sz="2400" dirty="0" smtClean="0"/>
              <a:t>Ξύρισμα προσώπου</a:t>
            </a:r>
          </a:p>
          <a:p>
            <a:pPr>
              <a:buFont typeface="Wingdings" pitchFamily="2" charset="2"/>
              <a:buChar char="Ø"/>
            </a:pPr>
            <a:endParaRPr lang="el-GR" sz="2400" dirty="0" smtClean="0"/>
          </a:p>
          <a:p>
            <a:pPr>
              <a:buFont typeface="Wingdings" pitchFamily="2" charset="2"/>
              <a:buChar char="Ø"/>
            </a:pPr>
            <a:r>
              <a:rPr lang="el-GR" sz="2400" dirty="0" smtClean="0"/>
              <a:t>Κοντά και περιποιημένα μαλλιά</a:t>
            </a:r>
          </a:p>
          <a:p>
            <a:pPr>
              <a:buFont typeface="Wingdings" pitchFamily="2" charset="2"/>
              <a:buChar char="Ø"/>
            </a:pPr>
            <a:endParaRPr lang="el-GR" sz="2400" dirty="0" smtClean="0"/>
          </a:p>
          <a:p>
            <a:pPr>
              <a:buFont typeface="Wingdings" pitchFamily="2" charset="2"/>
              <a:buChar char="Ø"/>
            </a:pPr>
            <a:r>
              <a:rPr lang="el-GR" sz="2400" dirty="0" smtClean="0"/>
              <a:t>Επιτρεπόμενα : αξεσουάρ βέρα, ρολόι</a:t>
            </a:r>
          </a:p>
          <a:p>
            <a:endParaRPr lang="el-GR" dirty="0" smtClean="0"/>
          </a:p>
          <a:p>
            <a:pPr>
              <a:buFont typeface="Wingdings" pitchFamily="2" charset="2"/>
              <a:buChar char="Ø"/>
            </a:pPr>
            <a:endParaRPr lang="el-GR" dirty="0"/>
          </a:p>
        </p:txBody>
      </p:sp>
      <p:sp>
        <p:nvSpPr>
          <p:cNvPr id="4" name="Θέση περιεχομένου 3"/>
          <p:cNvSpPr>
            <a:spLocks noGrp="1"/>
          </p:cNvSpPr>
          <p:nvPr>
            <p:ph sz="half" idx="2"/>
          </p:nvPr>
        </p:nvSpPr>
        <p:spPr>
          <a:xfrm>
            <a:off x="4427984" y="1556792"/>
            <a:ext cx="4038600" cy="5002571"/>
          </a:xfrm>
        </p:spPr>
        <p:txBody>
          <a:bodyPr>
            <a:normAutofit fontScale="92500"/>
          </a:bodyPr>
          <a:lstStyle/>
          <a:p>
            <a:pPr marL="0" indent="0">
              <a:buNone/>
            </a:pPr>
            <a:r>
              <a:rPr lang="el-GR" sz="3000" dirty="0" smtClean="0"/>
              <a:t>         </a:t>
            </a:r>
            <a:r>
              <a:rPr lang="el-GR" sz="2800" b="1" u="sng" dirty="0" smtClean="0"/>
              <a:t>Γυναικών</a:t>
            </a:r>
          </a:p>
          <a:p>
            <a:pPr marL="0" indent="0">
              <a:buNone/>
            </a:pPr>
            <a:endParaRPr lang="el-GR" sz="2800" b="1" u="sng" dirty="0" smtClean="0"/>
          </a:p>
          <a:p>
            <a:pPr>
              <a:buFont typeface="Wingdings" pitchFamily="2" charset="2"/>
              <a:buChar char="Ø"/>
            </a:pPr>
            <a:r>
              <a:rPr lang="el-GR" sz="2400" dirty="0" smtClean="0"/>
              <a:t>Πιασμένα μαλλιά</a:t>
            </a:r>
          </a:p>
          <a:p>
            <a:pPr marL="0" indent="0">
              <a:buNone/>
            </a:pPr>
            <a:endParaRPr lang="el-GR" sz="2400" dirty="0"/>
          </a:p>
          <a:p>
            <a:pPr>
              <a:buFont typeface="Wingdings" pitchFamily="2" charset="2"/>
              <a:buChar char="Ø"/>
            </a:pPr>
            <a:r>
              <a:rPr lang="el-GR" sz="2400" dirty="0"/>
              <a:t>Απαλό μακιγιάζ </a:t>
            </a:r>
            <a:endParaRPr lang="el-GR" sz="2400" dirty="0" smtClean="0"/>
          </a:p>
          <a:p>
            <a:pPr>
              <a:buFont typeface="Wingdings" pitchFamily="2" charset="2"/>
              <a:buChar char="Ø"/>
            </a:pPr>
            <a:endParaRPr lang="el-GR" sz="2400" dirty="0" smtClean="0"/>
          </a:p>
          <a:p>
            <a:pPr>
              <a:buFont typeface="Wingdings" pitchFamily="2" charset="2"/>
              <a:buChar char="Ø"/>
            </a:pPr>
            <a:r>
              <a:rPr lang="el-GR" sz="2400" dirty="0" smtClean="0"/>
              <a:t>Μαύρες </a:t>
            </a:r>
            <a:r>
              <a:rPr lang="el-GR" sz="2400" dirty="0"/>
              <a:t>κλειστές γόβες με τακούνι μεσαίου </a:t>
            </a:r>
            <a:r>
              <a:rPr lang="el-GR" sz="2400" dirty="0" smtClean="0"/>
              <a:t>μεγέθους (8εκατοστά)</a:t>
            </a:r>
            <a:endParaRPr lang="el-GR" sz="2400" dirty="0" smtClean="0"/>
          </a:p>
          <a:p>
            <a:pPr>
              <a:buFont typeface="Wingdings" pitchFamily="2" charset="2"/>
              <a:buChar char="Ø"/>
            </a:pPr>
            <a:endParaRPr lang="el-GR" sz="2400" dirty="0"/>
          </a:p>
          <a:p>
            <a:pPr>
              <a:buFont typeface="Wingdings" pitchFamily="2" charset="2"/>
              <a:buChar char="Ø"/>
            </a:pPr>
            <a:r>
              <a:rPr lang="el-GR" sz="2400" dirty="0"/>
              <a:t>Επιτρεπόμενα αξεσουάρ: κοντά σκουλαρίκια, </a:t>
            </a:r>
            <a:r>
              <a:rPr lang="el-GR" sz="2400" dirty="0" smtClean="0"/>
              <a:t>δαχτυλίδι</a:t>
            </a:r>
          </a:p>
        </p:txBody>
      </p:sp>
    </p:spTree>
    <p:extLst>
      <p:ext uri="{BB962C8B-B14F-4D97-AF65-F5344CB8AC3E}">
        <p14:creationId xmlns:p14="http://schemas.microsoft.com/office/powerpoint/2010/main" val="989609633"/>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Γειτνίαση">
  <a:themeElements>
    <a:clrScheme name="Γειτνίαση">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Γειτνίαση">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139</TotalTime>
  <Words>453</Words>
  <Application>Microsoft Office PowerPoint</Application>
  <PresentationFormat>Προβολή στην οθόνη (4:3)</PresentationFormat>
  <Paragraphs>86</Paragraphs>
  <Slides>11</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11</vt:i4>
      </vt:variant>
    </vt:vector>
  </HeadingPairs>
  <TitlesOfParts>
    <vt:vector size="12" baseType="lpstr">
      <vt:lpstr>Γειτνίαση</vt:lpstr>
      <vt:lpstr>ΤΟ ΤΜΗΜΑ ΥΠΟΔΟΧΗΣ</vt:lpstr>
      <vt:lpstr>Παρουσίαση του PowerPoint</vt:lpstr>
      <vt:lpstr>Οργάνωση υποδοχής</vt:lpstr>
      <vt:lpstr>Ανθρώπινο δυναμικό υποδοχής</vt:lpstr>
      <vt:lpstr>Παρουσίαση του PowerPoint</vt:lpstr>
      <vt:lpstr>Παρουσίαση του PowerPoint</vt:lpstr>
      <vt:lpstr>Συμπεριφορά υποδοχής</vt:lpstr>
      <vt:lpstr>Εμφάνιση υποδοχής</vt:lpstr>
      <vt:lpstr>Εμφάνιση υπαλλήλων υποδοχής</vt:lpstr>
      <vt:lpstr>Προσόντα πρόσληψης υπαλλήλων υποδοχής</vt:lpstr>
      <vt:lpstr>Σας ευχαριστώ για την προσοχή σας.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ΤΟ ΤΜΗΜΑ ΥΠΟΔΟΧΗΣ</dc:title>
  <dc:creator>User</dc:creator>
  <cp:lastModifiedBy>User</cp:lastModifiedBy>
  <cp:revision>15</cp:revision>
  <dcterms:created xsi:type="dcterms:W3CDTF">2019-01-09T14:32:38Z</dcterms:created>
  <dcterms:modified xsi:type="dcterms:W3CDTF">2019-01-22T22:09:45Z</dcterms:modified>
</cp:coreProperties>
</file>