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5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0" r:id="rId8"/>
    <p:sldId id="267" r:id="rId9"/>
    <p:sldId id="263" r:id="rId10"/>
    <p:sldId id="264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61CB137-3037-4439-96EC-BF62968647EC}" type="datetimeFigureOut">
              <a:rPr lang="el-GR" smtClean="0"/>
              <a:t>24/1/2019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BA2DF0B-B77E-4269-9868-84827AC0F7D8}" type="slidenum">
              <a:rPr lang="el-GR" smtClean="0"/>
              <a:t>‹#›</a:t>
            </a:fld>
            <a:endParaRPr lang="el-GR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4653583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B137-3037-4439-96EC-BF62968647EC}" type="datetimeFigureOut">
              <a:rPr lang="el-GR" smtClean="0"/>
              <a:t>24/1/2019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2DF0B-B77E-4269-9868-84827AC0F7D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97334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B137-3037-4439-96EC-BF62968647EC}" type="datetimeFigureOut">
              <a:rPr lang="el-GR" smtClean="0"/>
              <a:t>24/1/2019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2DF0B-B77E-4269-9868-84827AC0F7D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2979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B137-3037-4439-96EC-BF62968647EC}" type="datetimeFigureOut">
              <a:rPr lang="el-GR" smtClean="0"/>
              <a:t>24/1/2019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2DF0B-B77E-4269-9868-84827AC0F7D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79602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1CB137-3037-4439-96EC-BF62968647EC}" type="datetimeFigureOut">
              <a:rPr lang="el-GR" smtClean="0"/>
              <a:t>24/1/2019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A2DF0B-B77E-4269-9868-84827AC0F7D8}" type="slidenum">
              <a:rPr lang="el-GR" smtClean="0"/>
              <a:t>‹#›</a:t>
            </a:fld>
            <a:endParaRPr lang="el-GR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7048946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B137-3037-4439-96EC-BF62968647EC}" type="datetimeFigureOut">
              <a:rPr lang="el-GR" smtClean="0"/>
              <a:t>24/1/2019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2DF0B-B77E-4269-9868-84827AC0F7D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84236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B137-3037-4439-96EC-BF62968647EC}" type="datetimeFigureOut">
              <a:rPr lang="el-GR" smtClean="0"/>
              <a:t>24/1/2019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2DF0B-B77E-4269-9868-84827AC0F7D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4031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B137-3037-4439-96EC-BF62968647EC}" type="datetimeFigureOut">
              <a:rPr lang="el-GR" smtClean="0"/>
              <a:t>24/1/2019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2DF0B-B77E-4269-9868-84827AC0F7D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75330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B137-3037-4439-96EC-BF62968647EC}" type="datetimeFigureOut">
              <a:rPr lang="el-GR" smtClean="0"/>
              <a:t>24/1/2019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2DF0B-B77E-4269-9868-84827AC0F7D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89349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1CB137-3037-4439-96EC-BF62968647EC}" type="datetimeFigureOut">
              <a:rPr lang="el-GR" smtClean="0"/>
              <a:t>24/1/2019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A2DF0B-B77E-4269-9868-84827AC0F7D8}" type="slidenum">
              <a:rPr lang="el-GR" smtClean="0"/>
              <a:t>‹#›</a:t>
            </a:fld>
            <a:endParaRPr lang="el-G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08853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1CB137-3037-4439-96EC-BF62968647EC}" type="datetimeFigureOut">
              <a:rPr lang="el-GR" smtClean="0"/>
              <a:t>24/1/2019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A2DF0B-B77E-4269-9868-84827AC0F7D8}" type="slidenum">
              <a:rPr lang="el-GR" smtClean="0"/>
              <a:t>‹#›</a:t>
            </a:fld>
            <a:endParaRPr lang="el-G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52861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061CB137-3037-4439-96EC-BF62968647EC}" type="datetimeFigureOut">
              <a:rPr lang="el-GR" smtClean="0"/>
              <a:t>24/1/2019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2BA2DF0B-B77E-4269-9868-84827AC0F7D8}" type="slidenum">
              <a:rPr lang="el-GR" smtClean="0"/>
              <a:t>‹#›</a:t>
            </a:fld>
            <a:endParaRPr lang="el-GR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0146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EE437-D6AF-4C5F-8A64-F79B82B63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113183"/>
            <a:ext cx="8361229" cy="4572000"/>
          </a:xfrm>
        </p:spPr>
        <p:txBody>
          <a:bodyPr/>
          <a:lstStyle/>
          <a:p>
            <a:b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ΔΙΟΙΚΗΣΗΣ ΟΙΚΟΝΟΜΊΑΣ ΚΑΙ ΕΠΙΚΟΙΝΩΝΊΑΣ ΠΟΛΙΤΙΣΤΙΚΏΝ ΚΑΙ ΤΟΥΡΙΣΤΙΚΏΝ ΜΟΝΆΔΩΝ</a:t>
            </a:r>
            <a:b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ΜΆΘΗΜΑ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ΔΙΟΙΉΚΗΣΗ ΛΕΙΤΟΥΡΓΙΏΝ ΕΠΙΧΕΙΡΉΣΕΩΝ ΦΙΛΟΞΕΝΊΑΣ</a:t>
            </a:r>
            <a:b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θεμα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l-GR" sz="2400">
                <a:latin typeface="Arial" panose="020B0604020202020204" pitchFamily="34" charset="0"/>
                <a:cs typeface="Arial" panose="020B0604020202020204" pitchFamily="34" charset="0"/>
              </a:rPr>
              <a:t>ξενοδοχειακη λογιστικη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ΚΑΘΗΓΗΤΉΣ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ΔΡ. Δ. ΠΑΠΑΓΙΆΝΝΗΣ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ΟΝΟΜΑΤΕΠΩΝΥΜΟ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ΕΒΕΛΙΝΑ ΜΠΑΚΙΓΙΑΣΗ</a:t>
            </a:r>
          </a:p>
        </p:txBody>
      </p:sp>
    </p:spTree>
    <p:extLst>
      <p:ext uri="{BB962C8B-B14F-4D97-AF65-F5344CB8AC3E}">
        <p14:creationId xmlns:p14="http://schemas.microsoft.com/office/powerpoint/2010/main" val="294293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4CD60-95C5-46A9-AC94-D995C18929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980662"/>
            <a:ext cx="8361229" cy="569842"/>
          </a:xfrm>
        </p:spPr>
        <p:txBody>
          <a:bodyPr/>
          <a:lstStyle/>
          <a:p>
            <a:br>
              <a:rPr lang="el-GR" b="1" dirty="0"/>
            </a:br>
            <a:r>
              <a:rPr lang="el-GR" sz="3600" dirty="0">
                <a:latin typeface="Arial" panose="020B0604020202020204" pitchFamily="34" charset="0"/>
                <a:cs typeface="Arial" panose="020B0604020202020204" pitchFamily="34" charset="0"/>
              </a:rPr>
              <a:t>ορολογια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D63852-00EF-4C4D-950C-4DF8086CB6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0350" y="1431235"/>
            <a:ext cx="9888711" cy="5426765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FRONT OFFICE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TOUR OPERATOR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TRAVEL AGENT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ALLOTMENT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COMMITMENT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Allotted COMMITMENT ή Committed ALLOTMENT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VOUCHER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ROOMING LIST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RELEASE PERIOD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BOOKING POSITION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80391522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E7E4E7C-775B-4688-8EB1-D80632DD4C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2525" y="1127124"/>
            <a:ext cx="9872663" cy="4942371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RELEASE DATE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EARLY BOOKING (EB)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SPECIAL OFFER (SPO)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7=6, 14=12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κλπ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WAITING LIST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OPTION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ARRANGEMENT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(Συμφωνία)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EXTRA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LIMIT HOUR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ΒΚΠ  –  ΒΙΒΛΙΟ ΚΙΝΗΣΕΩΣ ΠΕΛΑΤΩΝ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ΔΕΛΤΙΟ  ΣΤΟΙΧΕΙΩΝ ΠΕΛΑΤΗ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ΜΗΝΙΑΙΟ ΔΕΛΤΙΟ ΞΕΝΕΠΕΛ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MAIN COURANTE</a:t>
            </a:r>
          </a:p>
          <a:p>
            <a:pPr algn="l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711609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dir="in"/>
      </p:transition>
    </mc:Choice>
    <mc:Fallback xmlns="">
      <p:transition spd="slow">
        <p:split dir="in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A97ED-4CD1-438B-9C85-BA16444C0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199861"/>
            <a:ext cx="9601200" cy="36675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l-GR" sz="4000" dirty="0">
                <a:latin typeface="Arial" panose="020B0604020202020204" pitchFamily="34" charset="0"/>
                <a:cs typeface="Arial" panose="020B0604020202020204" pitchFamily="34" charset="0"/>
              </a:rPr>
              <a:t>ΣΑΣ ΕΥΧΑΡΙΣΤΩ ΓΙΑ ΤΗΝ ΠΡΟΣΟΧΗ ΣΑΣ!!!!</a:t>
            </a:r>
          </a:p>
        </p:txBody>
      </p:sp>
    </p:spTree>
    <p:extLst>
      <p:ext uri="{BB962C8B-B14F-4D97-AF65-F5344CB8AC3E}">
        <p14:creationId xmlns:p14="http://schemas.microsoft.com/office/powerpoint/2010/main" val="2920791386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EB7C0-B128-4ED9-AF2A-91F0306B93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2398" y="887896"/>
            <a:ext cx="6815669" cy="861391"/>
          </a:xfrm>
        </p:spPr>
        <p:txBody>
          <a:bodyPr>
            <a:normAutofit fontScale="90000"/>
          </a:bodyPr>
          <a:lstStyle/>
          <a:p>
            <a:r>
              <a:rPr lang="el-GR" sz="4000" dirty="0">
                <a:latin typeface="Arial" panose="020B0604020202020204" pitchFamily="34" charset="0"/>
                <a:cs typeface="Arial" panose="020B0604020202020204" pitchFamily="34" charset="0"/>
              </a:rPr>
              <a:t>Ξενοδοχειακή Λογιστική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22281B-C3AC-4B21-8F40-63194332F5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9200" y="1749288"/>
            <a:ext cx="9766852" cy="4002156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dirty="0"/>
              <a:t> </a:t>
            </a:r>
            <a:r>
              <a:rPr lang="el-GR" altLang="el-GR" dirty="0">
                <a:latin typeface="Arial" panose="020B0604020202020204" pitchFamily="34" charset="0"/>
                <a:cs typeface="Arial" panose="020B0604020202020204" pitchFamily="34" charset="0"/>
              </a:rPr>
              <a:t>Η </a:t>
            </a:r>
            <a:r>
              <a:rPr lang="el-GR" altLang="el-GR" b="1" dirty="0">
                <a:latin typeface="Arial" panose="020B0604020202020204" pitchFamily="34" charset="0"/>
                <a:cs typeface="Arial" panose="020B0604020202020204" pitchFamily="34" charset="0"/>
              </a:rPr>
              <a:t>ξενοδοχειακή λογιστική </a:t>
            </a:r>
            <a:r>
              <a:rPr lang="el-GR" altLang="el-GR" dirty="0">
                <a:latin typeface="Arial" panose="020B0604020202020204" pitchFamily="34" charset="0"/>
                <a:cs typeface="Arial" panose="020B0604020202020204" pitchFamily="34" charset="0"/>
              </a:rPr>
              <a:t>είναι ειδικός κλάδος της λογιστικής που εφαρμόζεται σε ξενοδοχειακή επιχείρηση.</a:t>
            </a:r>
          </a:p>
          <a:p>
            <a:pPr algn="l"/>
            <a:endParaRPr lang="el-GR" altLang="el-G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altLang="el-GR" dirty="0">
                <a:latin typeface="Arial" panose="020B0604020202020204" pitchFamily="34" charset="0"/>
                <a:cs typeface="Arial" panose="020B0604020202020204" pitchFamily="34" charset="0"/>
              </a:rPr>
              <a:t>Το</a:t>
            </a:r>
            <a:r>
              <a:rPr lang="el-GR" altLang="el-GR" b="1" dirty="0">
                <a:latin typeface="Arial" panose="020B0604020202020204" pitchFamily="34" charset="0"/>
                <a:cs typeface="Arial" panose="020B0604020202020204" pitchFamily="34" charset="0"/>
              </a:rPr>
              <a:t> αντικείμενο </a:t>
            </a:r>
            <a:r>
              <a:rPr lang="el-GR" altLang="el-GR" dirty="0">
                <a:latin typeface="Arial" panose="020B0604020202020204" pitchFamily="34" charset="0"/>
                <a:cs typeface="Arial" panose="020B0604020202020204" pitchFamily="34" charset="0"/>
              </a:rPr>
              <a:t>της ξενοδοχειακής λογιστικής, είναι η εκμετάλλευση και η παρακολούθηση των οικονομικών γεγονότων του ξενοδοχείου. </a:t>
            </a:r>
          </a:p>
          <a:p>
            <a:pPr algn="l"/>
            <a:endParaRPr lang="el-GR" altLang="el-G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altLang="el-GR" dirty="0">
                <a:latin typeface="Arial" panose="020B0604020202020204" pitchFamily="34" charset="0"/>
                <a:cs typeface="Arial" panose="020B0604020202020204" pitchFamily="34" charset="0"/>
              </a:rPr>
              <a:t>Η ξενοδοχειακή λογιστική </a:t>
            </a:r>
            <a:r>
              <a:rPr lang="el-GR" altLang="el-GR" b="1" dirty="0">
                <a:latin typeface="Arial" panose="020B0604020202020204" pitchFamily="34" charset="0"/>
                <a:cs typeface="Arial" panose="020B0604020202020204" pitchFamily="34" charset="0"/>
              </a:rPr>
              <a:t>στοχεύει</a:t>
            </a:r>
            <a:r>
              <a:rPr lang="el-GR" altLang="el-GR" dirty="0">
                <a:latin typeface="Arial" panose="020B0604020202020204" pitchFamily="34" charset="0"/>
                <a:cs typeface="Arial" panose="020B0604020202020204" pitchFamily="34" charset="0"/>
              </a:rPr>
              <a:t> στον προσδιορισμό της περιουσιακής κατάστασης του ξενοδοχείου και στον υπολογισμό των οικονομικών αποτελεσμάτων συνολικά αλλά και για κάθε κλάδο εκμετάλλευσης</a:t>
            </a: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34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9DC35-3E76-4BD3-8975-0BB9ED8F79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808383"/>
            <a:ext cx="8361229" cy="848139"/>
          </a:xfrm>
        </p:spPr>
        <p:txBody>
          <a:bodyPr/>
          <a:lstStyle/>
          <a:p>
            <a:r>
              <a:rPr lang="el-GR" sz="3600" dirty="0">
                <a:latin typeface="Arial" panose="020B0604020202020204" pitchFamily="34" charset="0"/>
                <a:cs typeface="Arial" panose="020B0604020202020204" pitchFamily="34" charset="0"/>
              </a:rPr>
              <a:t>ΞΕΝΟΔΟΧΕΙΑΚΕΣ</a:t>
            </a:r>
            <a:r>
              <a:rPr lang="el-GR" sz="2000" b="1" dirty="0"/>
              <a:t> </a:t>
            </a:r>
            <a:r>
              <a:rPr lang="el-GR" sz="3600" dirty="0">
                <a:latin typeface="Arial" panose="020B0604020202020204" pitchFamily="34" charset="0"/>
                <a:cs typeface="Arial" panose="020B0604020202020204" pitchFamily="34" charset="0"/>
              </a:rPr>
              <a:t>ΛΟΓΙΣΤΙΚΕΣ</a:t>
            </a:r>
            <a:r>
              <a:rPr lang="el-GR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3600" dirty="0">
                <a:latin typeface="Arial" panose="020B0604020202020204" pitchFamily="34" charset="0"/>
                <a:cs typeface="Arial" panose="020B0604020202020204" pitchFamily="34" charset="0"/>
              </a:rPr>
              <a:t>ΑΡΧΕΣ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8936ED-8B94-41E4-85D0-9ACA533427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0350" y="1484244"/>
            <a:ext cx="9888711" cy="4890052"/>
          </a:xfrm>
        </p:spPr>
        <p:txBody>
          <a:bodyPr>
            <a:noAutofit/>
          </a:bodyPr>
          <a:lstStyle/>
          <a:p>
            <a:pPr marL="457200" indent="-457200" algn="l">
              <a:lnSpc>
                <a:spcPct val="132000"/>
              </a:lnSpc>
              <a:buFont typeface="Arial" panose="020B0604020202020204" pitchFamily="34" charset="0"/>
              <a:buChar char="•"/>
            </a:pP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Αρχή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της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Συνεχίσεως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της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Δρ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αστηριότητας</a:t>
            </a:r>
            <a:endParaRPr lang="el-GR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32000"/>
              </a:lnSpc>
              <a:buFont typeface="Arial" panose="020B0604020202020204" pitchFamily="34" charset="0"/>
              <a:buChar char="•"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Χρημ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ατική αρχή </a:t>
            </a:r>
            <a:endParaRPr lang="el-GR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32000"/>
              </a:lnSpc>
              <a:buFont typeface="Arial" panose="020B0604020202020204" pitchFamily="34" charset="0"/>
              <a:buChar char="•"/>
            </a:pP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Αρχή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της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α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υτοτέλει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ας των χρήσεων </a:t>
            </a:r>
            <a:endParaRPr lang="el-GR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32000"/>
              </a:lnSpc>
              <a:buFont typeface="Arial" panose="020B0604020202020204" pitchFamily="34" charset="0"/>
              <a:buChar char="•"/>
            </a:pPr>
            <a:r>
              <a:rPr lang="el-GR" sz="2100" dirty="0">
                <a:latin typeface="Arial" panose="020B0604020202020204" pitchFamily="34" charset="0"/>
                <a:cs typeface="Arial" panose="020B0604020202020204" pitchFamily="34" charset="0"/>
              </a:rPr>
              <a:t>Αρχή της περιοδικότητας  των αποτελεσμάτων ή Αρχή της διαχειριστικής χρήσης</a:t>
            </a:r>
          </a:p>
          <a:p>
            <a:pPr marL="457200" indent="-457200" algn="l">
              <a:lnSpc>
                <a:spcPct val="132000"/>
              </a:lnSpc>
              <a:buFont typeface="Arial" panose="020B0604020202020204" pitchFamily="34" charset="0"/>
              <a:buChar char="•"/>
            </a:pP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Αρχή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της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συσχέτισης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εσόδων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και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εξόδων</a:t>
            </a:r>
            <a:endParaRPr lang="el-GR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32000"/>
              </a:lnSpc>
              <a:buFont typeface="Arial" panose="020B0604020202020204" pitchFamily="34" charset="0"/>
              <a:buChar char="•"/>
            </a:pP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Αρχή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της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α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ντικειμενικότητ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ας και το επαληθεύσιμο των λογιστικών καταστάσεων</a:t>
            </a:r>
            <a:endParaRPr lang="el-GR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32000"/>
              </a:lnSpc>
              <a:buFont typeface="Arial" panose="020B0604020202020204" pitchFamily="34" charset="0"/>
              <a:buChar char="•"/>
            </a:pP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Αρχή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του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δικ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αιολογητικού </a:t>
            </a:r>
            <a:endParaRPr lang="el-GR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32000"/>
              </a:lnSpc>
              <a:buFont typeface="Arial" panose="020B0604020202020204" pitchFamily="34" charset="0"/>
              <a:buChar char="•"/>
            </a:pP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Αρχή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της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συνέ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πειας των λογιστικών μεθόδων </a:t>
            </a:r>
            <a:endParaRPr lang="el-GR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32000"/>
              </a:lnSpc>
              <a:buFont typeface="Arial" panose="020B0604020202020204" pitchFamily="34" charset="0"/>
              <a:buChar char="•"/>
            </a:pP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Αρχή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της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συντηρητικότητ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ας </a:t>
            </a:r>
            <a:endParaRPr lang="el-GR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endParaRPr 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43775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80F8A-3DD3-486D-8DB6-67EC6AB723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0350" y="-1"/>
            <a:ext cx="9875459" cy="2107097"/>
          </a:xfrm>
        </p:spPr>
        <p:txBody>
          <a:bodyPr/>
          <a:lstStyle/>
          <a:p>
            <a:r>
              <a:rPr lang="el-GR" b="1" dirty="0"/>
              <a:t> </a:t>
            </a:r>
            <a:br>
              <a:rPr lang="el-GR" b="1" dirty="0"/>
            </a:br>
            <a:r>
              <a:rPr lang="el-GR" sz="3600" dirty="0">
                <a:latin typeface="Arial" panose="020B0604020202020204" pitchFamily="34" charset="0"/>
                <a:cs typeface="Arial" panose="020B0604020202020204" pitchFamily="34" charset="0"/>
              </a:rPr>
              <a:t>γενικεσ αρχεσ συνταξησ χρηματοοικονομικων καταστασεων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77399B-FDC5-4199-9460-A92CD91EEE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0350" y="2107096"/>
            <a:ext cx="9875459" cy="3631096"/>
          </a:xfrm>
        </p:spPr>
        <p:txBody>
          <a:bodyPr>
            <a:normAutofit/>
          </a:bodyPr>
          <a:lstStyle/>
          <a:p>
            <a:pPr marL="342900" indent="-342900" algn="l">
              <a:buFont typeface="Symbol" panose="05050102010706020507" pitchFamily="18" charset="2"/>
              <a:buChar char="·"/>
            </a:pPr>
            <a:r>
              <a:rPr lang="el-GR" dirty="0"/>
              <a:t>Ο Ισολογισμός ή η Κατάσταση Χρηματοοικονομικής Θέσης</a:t>
            </a:r>
          </a:p>
          <a:p>
            <a:pPr algn="l"/>
            <a:r>
              <a:rPr lang="el-GR" dirty="0"/>
              <a:t> </a:t>
            </a:r>
          </a:p>
          <a:p>
            <a:pPr marL="342900" indent="-342900" algn="l">
              <a:buFont typeface="Symbol" panose="05050102010706020507" pitchFamily="18" charset="2"/>
              <a:buChar char="·"/>
            </a:pPr>
            <a:r>
              <a:rPr lang="el-GR" dirty="0"/>
              <a:t>Η Κατάσταση Αποτελεσμάτων </a:t>
            </a:r>
          </a:p>
          <a:p>
            <a:pPr algn="l"/>
            <a:endParaRPr lang="el-GR" dirty="0"/>
          </a:p>
          <a:p>
            <a:pPr marL="342900" indent="-342900" algn="l">
              <a:buFont typeface="Symbol" panose="05050102010706020507" pitchFamily="18" charset="2"/>
              <a:buChar char="·"/>
            </a:pPr>
            <a:r>
              <a:rPr lang="el-GR" dirty="0"/>
              <a:t>Η Κατάσταση Μεταβολών Καθαρής Θέσης </a:t>
            </a:r>
          </a:p>
          <a:p>
            <a:pPr algn="l"/>
            <a:endParaRPr lang="el-GR" dirty="0"/>
          </a:p>
          <a:p>
            <a:pPr marL="342900" indent="-342900" algn="l">
              <a:buFont typeface="Symbol" panose="05050102010706020507" pitchFamily="18" charset="2"/>
              <a:buChar char="·"/>
            </a:pPr>
            <a:r>
              <a:rPr lang="el-GR" dirty="0"/>
              <a:t>Η Κατάσταση Χρηματοροών</a:t>
            </a:r>
          </a:p>
          <a:p>
            <a:pPr algn="l"/>
            <a:r>
              <a:rPr lang="el-GR" dirty="0"/>
              <a:t> </a:t>
            </a:r>
          </a:p>
          <a:p>
            <a:pPr algn="l"/>
            <a:r>
              <a:rPr lang="en-US" dirty="0">
                <a:sym typeface="Symbol" panose="05050102010706020507" pitchFamily="18" charset="2"/>
              </a:rPr>
              <a:t></a:t>
            </a:r>
            <a:r>
              <a:rPr lang="el-GR" dirty="0"/>
              <a:t> Το Προσάρτημα 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16617038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53DBF-F3C5-4798-AA21-7E05B8FF40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143000"/>
            <a:ext cx="8361229" cy="1005840"/>
          </a:xfrm>
        </p:spPr>
        <p:txBody>
          <a:bodyPr/>
          <a:lstStyle/>
          <a:p>
            <a:r>
              <a:rPr lang="el-GR" sz="3600" dirty="0">
                <a:latin typeface="Arial" panose="020B0604020202020204" pitchFamily="34" charset="0"/>
                <a:cs typeface="Arial" panose="020B0604020202020204" pitchFamily="34" charset="0"/>
              </a:rPr>
              <a:t>ΤΗΡΗΣΗ ΛΟΓΑΡΙΑΣΜΩΝ ΠΕΛΑΤΩΝ(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main courante)</a:t>
            </a:r>
            <a:endParaRPr lang="el-G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C1856A-0277-4A7E-BFC1-5049F0BAD0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4897" y="2148841"/>
            <a:ext cx="9862205" cy="3867646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dirty="0"/>
              <a:t>Ανήκει στον τομέα υπνοδωματίων και συγκεκριμένα στο τμήμα της υποδοχής.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dirty="0"/>
              <a:t>Οι οικονομικές συναλλαγές καθορίζουν τη ροή των λειτουργιών της επιχείρησης.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dirty="0"/>
              <a:t>Οι λειτουργίες της επιχείρησης χωρίζονται σε έναν κύκλο πελατών αποτελούμενο από τέσσερα στάδια.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dirty="0"/>
              <a:t>Στο τελος της ημέρας γίνεται  η ολοκλήρωση ημερησιών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dirty="0"/>
              <a:t>Όλα τα παραπάνω πραγματοποιούνται από τον main courantier.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02870479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15745-B6BF-4331-A7EE-CD51F045F0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179444"/>
            <a:ext cx="8361229" cy="1192696"/>
          </a:xfrm>
        </p:spPr>
        <p:txBody>
          <a:bodyPr/>
          <a:lstStyle/>
          <a:p>
            <a:r>
              <a:rPr lang="el-GR" sz="3600" dirty="0">
                <a:latin typeface="Arial" panose="020B0604020202020204" pitchFamily="34" charset="0"/>
                <a:cs typeface="Arial" panose="020B0604020202020204" pitchFamily="34" charset="0"/>
              </a:rPr>
              <a:t>Λογαριασμοι</a:t>
            </a:r>
            <a:r>
              <a:rPr lang="el-GR" dirty="0"/>
              <a:t> </a:t>
            </a:r>
            <a:r>
              <a:rPr lang="el-GR" sz="3600" dirty="0">
                <a:latin typeface="Arial" panose="020B0604020202020204" pitchFamily="34" charset="0"/>
                <a:cs typeface="Arial" panose="020B0604020202020204" pitchFamily="34" charset="0"/>
              </a:rPr>
              <a:t>ξενοδοχειακησ λογιστικησ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5AF256-0936-4A1F-BF21-2F52117FA2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0350" y="2213114"/>
            <a:ext cx="9875459" cy="3776869"/>
          </a:xfrm>
        </p:spPr>
        <p:txBody>
          <a:bodyPr>
            <a:normAutofit/>
          </a:bodyPr>
          <a:lstStyle/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l-GR" alt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Πάγια</a:t>
            </a:r>
            <a:endParaRPr lang="en-US" alt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90000"/>
              </a:lnSpc>
            </a:pPr>
            <a:endParaRPr lang="el-GR" alt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l-GR" alt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Αποθέματα</a:t>
            </a:r>
            <a:endParaRPr lang="en-US" alt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90000"/>
              </a:lnSpc>
            </a:pPr>
            <a:endParaRPr lang="el-GR" alt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l-GR" alt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Έσοδα</a:t>
            </a:r>
            <a:endParaRPr lang="en-US" alt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90000"/>
              </a:lnSpc>
            </a:pPr>
            <a:r>
              <a:rPr lang="el-GR" altLang="el-G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l-GR" alt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Έξοδα</a:t>
            </a:r>
            <a:endParaRPr lang="en-US" alt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90000"/>
              </a:lnSpc>
            </a:pPr>
            <a:endParaRPr lang="el-GR" alt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l-GR" alt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Μισθοδοσία Προσωπικού</a:t>
            </a:r>
            <a:endParaRPr lang="en-US" alt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90000"/>
              </a:lnSpc>
            </a:pPr>
            <a:endParaRPr lang="el-GR" alt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l-GR" alt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Φ.Π.Α</a:t>
            </a:r>
          </a:p>
          <a:p>
            <a:pPr>
              <a:lnSpc>
                <a:spcPct val="90000"/>
              </a:lnSpc>
            </a:pPr>
            <a:endParaRPr lang="el-GR" altLang="el-GR" sz="2400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077688207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090BB-A553-42FC-86A1-57A0E9C318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70" y="1139688"/>
            <a:ext cx="8633087" cy="583095"/>
          </a:xfrm>
        </p:spPr>
        <p:txBody>
          <a:bodyPr/>
          <a:lstStyle/>
          <a:p>
            <a:r>
              <a:rPr lang="el-GR" sz="3600" dirty="0">
                <a:latin typeface="Arial" panose="020B0604020202020204" pitchFamily="34" charset="0"/>
                <a:cs typeface="Arial" panose="020B0604020202020204" pitchFamily="34" charset="0"/>
              </a:rPr>
              <a:t>ΒΑΣΙΚΕΣ Εργασιεσ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DE626D-505F-4AD1-8341-E9DA9146C3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2939" y="1722783"/>
            <a:ext cx="9859617" cy="3995529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Υπολογισμός ΦΠΑ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Ενημέρωση βιβλίων επιχείρησης ( δύο φορές το μήνα )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 Έκδοση ΦΜΥ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 Θεώρηση βιβλίων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Έκδοση και κατάθεση ΦΠΑ και συγκεντρωτικών τιμολογίων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 Ενημέρωση προσλήψεων, απολύσεων κ.α</a:t>
            </a:r>
          </a:p>
          <a:p>
            <a:pPr marL="457200" lvl="0" indent="-457200" algn="l" fontAlgn="base">
              <a:buFont typeface="Wingdings" panose="05000000000000000000" pitchFamily="2" charset="2"/>
              <a:buChar char="Ø"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67542334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3D728D0-EB7D-45CF-B271-C0424F9B1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0343" y="1110343"/>
            <a:ext cx="9994979" cy="5573486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Έκδ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οση και κατάθεση συγκεντρωτικού πίνακα προσωπικού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Κατάθεση προσλήψεων, απολύσεων στον ΟΑΕΔ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 Εκτύπωση και συμπλήρωση εντύπων για ΙΚΑ, ΟΑΕΔ και επιθεώρηση εργασίας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 Ενημέρωση κώδικα βιβλίων και στοιχείων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 Έκδοση καταστάσεων μισθοδοσίας, αποδείξεων πληρωμής και πληρωμή ΙΚΑ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 Συγκεντρωτική κατάσταση αριθμών επιχείρησης με βάση τις καταχωρήσεις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56194498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DB6FB-4D9C-4061-860C-EFB92C6422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9443" y="1073426"/>
            <a:ext cx="10005391" cy="821635"/>
          </a:xfrm>
        </p:spPr>
        <p:txBody>
          <a:bodyPr/>
          <a:lstStyle/>
          <a:p>
            <a:br>
              <a:rPr lang="el-G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l-G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l-GR" b="1" dirty="0"/>
            </a:br>
            <a:r>
              <a:rPr lang="el-GR" sz="3600" dirty="0">
                <a:latin typeface="Arial" panose="020B0604020202020204" pitchFamily="34" charset="0"/>
                <a:cs typeface="Arial" panose="020B0604020202020204" pitchFamily="34" charset="0"/>
              </a:rPr>
              <a:t>Λειτουργιεσ ξενοδοχειακων μοναδων</a:t>
            </a:r>
            <a:endParaRPr lang="el-GR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2BC17F-3E53-4763-8F81-314A464EA0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79443" y="1895061"/>
            <a:ext cx="9833113" cy="3889513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Ο ημερήσιος επχειρηματικός κύκλος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Ο εβδομαδιαίος κύκλος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Ο εποχιακός κύκλος 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Ο γενικευμένος επιχειρηματικός  κύκλος</a:t>
            </a:r>
          </a:p>
        </p:txBody>
      </p:sp>
    </p:spTree>
    <p:extLst>
      <p:ext uri="{BB962C8B-B14F-4D97-AF65-F5344CB8AC3E}">
        <p14:creationId xmlns:p14="http://schemas.microsoft.com/office/powerpoint/2010/main" val="2974083912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501</TotalTime>
  <Words>318</Words>
  <Application>Microsoft Office PowerPoint</Application>
  <PresentationFormat>Widescreen</PresentationFormat>
  <Paragraphs>91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Franklin Gothic Book</vt:lpstr>
      <vt:lpstr>Symbol</vt:lpstr>
      <vt:lpstr>Wingdings</vt:lpstr>
      <vt:lpstr>Crop</vt:lpstr>
      <vt:lpstr> ΔΙΟΙΚΗΣΗΣ ΟΙΚΟΝΟΜΊΑΣ ΚΑΙ ΕΠΙΚΟΙΝΩΝΊΑΣ ΠΟΛΙΤΙΣΤΙΚΏΝ ΚΑΙ ΤΟΥΡΙΣΤΙΚΏΝ ΜΟΝΆΔΩΝ ΜΆΘΗΜΑ: ΔΙΟΙΉΚΗΣΗ ΛΕΙΤΟΥΡΓΙΏΝ ΕΠΙΧΕΙΡΉΣΕΩΝ ΦΙΛΟΞΕΝΊΑΣ θεμα:ξενοδοχειακη λογιστικη  ΚΑΘΗΓΗΤΉΣ: ΔΡ. Δ. ΠΑΠΑΓΙΆΝΝΗΣ      ΟΝΟΜΑΤΕΠΩΝΥΜΟ:ΕΒΕΛΙΝΑ ΜΠΑΚΙΓΙΑΣΗ</vt:lpstr>
      <vt:lpstr>Ξενοδοχειακή Λογιστική</vt:lpstr>
      <vt:lpstr>ΞΕΝΟΔΟΧΕΙΑΚΕΣ ΛΟΓΙΣΤΙΚΕΣ ΑΡΧΕΣ</vt:lpstr>
      <vt:lpstr>  γενικεσ αρχεσ συνταξησ χρηματοοικονομικων καταστασεων </vt:lpstr>
      <vt:lpstr>ΤΗΡΗΣΗ ΛΟΓΑΡΙΑΣΜΩΝ ΠΕΛΑΤΩΝ(main courante)</vt:lpstr>
      <vt:lpstr>Λογαριασμοι ξενοδοχειακησ λογιστικησ</vt:lpstr>
      <vt:lpstr>ΒΑΣΙΚΕΣ Εργασιεσ</vt:lpstr>
      <vt:lpstr>PowerPoint Presentation</vt:lpstr>
      <vt:lpstr>   Λειτουργιεσ ξενοδοχειακων μοναδων</vt:lpstr>
      <vt:lpstr> ορολογια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evelina</dc:creator>
  <cp:lastModifiedBy>evelina</cp:lastModifiedBy>
  <cp:revision>29</cp:revision>
  <dcterms:created xsi:type="dcterms:W3CDTF">2019-01-11T12:11:14Z</dcterms:created>
  <dcterms:modified xsi:type="dcterms:W3CDTF">2019-01-24T13:37:49Z</dcterms:modified>
</cp:coreProperties>
</file>