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sldIdLst>
    <p:sldId id="256" r:id="rId2"/>
    <p:sldId id="257" r:id="rId3"/>
    <p:sldId id="258" r:id="rId4"/>
    <p:sldId id="261" r:id="rId5"/>
    <p:sldId id="259" r:id="rId6"/>
    <p:sldId id="260"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5" name="14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 Στρογγυλεμένο ορθογώνιο"/>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 Τίτλος"/>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l-GR" smtClean="0"/>
              <a:t>Kλικ για επεξεργασία του τίτλου</a:t>
            </a:r>
            <a:endParaRPr kumimoji="0" lang="en-US"/>
          </a:p>
        </p:txBody>
      </p:sp>
      <p:sp>
        <p:nvSpPr>
          <p:cNvPr id="20" name="19 - Υπότιτλος"/>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l-GR" smtClean="0"/>
              <a:t>Κάντε κλικ για να επεξεργαστείτε τον υπότιτλο του υποδείγματος</a:t>
            </a:r>
            <a:endParaRPr kumimoji="0" lang="en-US"/>
          </a:p>
        </p:txBody>
      </p:sp>
      <p:sp>
        <p:nvSpPr>
          <p:cNvPr id="19" name="18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8" name="7 - Θέση υποσέλιδου"/>
          <p:cNvSpPr>
            <a:spLocks noGrp="1"/>
          </p:cNvSpPr>
          <p:nvPr>
            <p:ph type="ftr" sz="quarter" idx="11"/>
          </p:nvPr>
        </p:nvSpPr>
        <p:spPr/>
        <p:txBody>
          <a:bodyPr/>
          <a:lstStyle>
            <a:extLst/>
          </a:lstStyle>
          <a:p>
            <a:endParaRPr lang="el-GR"/>
          </a:p>
        </p:txBody>
      </p:sp>
      <p:sp>
        <p:nvSpPr>
          <p:cNvPr id="11" name="10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502920" y="4983480"/>
            <a:ext cx="8183880" cy="1051560"/>
          </a:xfrm>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502920" y="530352"/>
            <a:ext cx="8183880" cy="4187952"/>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533404"/>
            <a:ext cx="1981200" cy="5257799"/>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533400" y="533402"/>
            <a:ext cx="5943600" cy="5257801"/>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502920" y="4983480"/>
            <a:ext cx="8183880" cy="1051560"/>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502920" y="530352"/>
            <a:ext cx="8183880" cy="4187952"/>
          </a:xfrm>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14" name="13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 Στρογγυλεμένο ορθογώνιο"/>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Τίτλος"/>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6" name="5 - Θέση υποσέλιδου"/>
          <p:cNvSpPr>
            <a:spLocks noGrp="1"/>
          </p:cNvSpPr>
          <p:nvPr>
            <p:ph type="ftr" sz="quarter" idx="11"/>
          </p:nvPr>
        </p:nvSpPr>
        <p:spPr/>
        <p:txBody>
          <a:bodyPr/>
          <a:lstStyle>
            <a:extLst/>
          </a:lstStyle>
          <a:p>
            <a:endParaRPr lang="el-GR"/>
          </a:p>
        </p:txBody>
      </p:sp>
      <p:sp>
        <p:nvSpPr>
          <p:cNvPr id="7" name="6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502920" y="4983480"/>
            <a:ext cx="8183880" cy="1051560"/>
          </a:xfrm>
        </p:spPr>
        <p:txBody>
          <a:bodyPr anchor="b"/>
          <a:lstStyle>
            <a:lvl1pPr>
              <a:defRPr b="1"/>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8" name="7 - Θέση υποσέλιδου"/>
          <p:cNvSpPr>
            <a:spLocks noGrp="1"/>
          </p:cNvSpPr>
          <p:nvPr>
            <p:ph type="ftr" sz="quarter" idx="11"/>
          </p:nvPr>
        </p:nvSpPr>
        <p:spPr/>
        <p:txBody>
          <a:bodyPr/>
          <a:lstStyle>
            <a:extLst/>
          </a:lstStyle>
          <a:p>
            <a:endParaRPr lang="el-GR"/>
          </a:p>
        </p:txBody>
      </p:sp>
      <p:sp>
        <p:nvSpPr>
          <p:cNvPr id="9" name="8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4" name="3 - Θέση υποσέλιδου"/>
          <p:cNvSpPr>
            <a:spLocks noGrp="1"/>
          </p:cNvSpPr>
          <p:nvPr>
            <p:ph type="ftr" sz="quarter" idx="11"/>
          </p:nvPr>
        </p:nvSpPr>
        <p:spPr/>
        <p:txBody>
          <a:bodyPr/>
          <a:lstStyle>
            <a:extLst/>
          </a:lstStyle>
          <a:p>
            <a:endParaRPr lang="el-GR"/>
          </a:p>
        </p:txBody>
      </p:sp>
      <p:sp>
        <p:nvSpPr>
          <p:cNvPr id="5" name="4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7" name="6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3" name="2 - Θέση υποσέλιδου"/>
          <p:cNvSpPr>
            <a:spLocks noGrp="1"/>
          </p:cNvSpPr>
          <p:nvPr>
            <p:ph type="ftr" sz="quarter" idx="11"/>
          </p:nvPr>
        </p:nvSpPr>
        <p:spPr/>
        <p:txBody>
          <a:bodyPr/>
          <a:lstStyle>
            <a:extLst/>
          </a:lstStyle>
          <a:p>
            <a:endParaRPr lang="el-GR"/>
          </a:p>
        </p:txBody>
      </p:sp>
      <p:sp>
        <p:nvSpPr>
          <p:cNvPr id="4" name="3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6" name="5 - Θέση υποσέλιδου"/>
          <p:cNvSpPr>
            <a:spLocks noGrp="1"/>
          </p:cNvSpPr>
          <p:nvPr>
            <p:ph type="ftr" sz="quarter" idx="11"/>
          </p:nvPr>
        </p:nvSpPr>
        <p:spPr/>
        <p:txBody>
          <a:bodyPr/>
          <a:lstStyle>
            <a:extLst/>
          </a:lstStyle>
          <a:p>
            <a:endParaRPr lang="el-GR"/>
          </a:p>
        </p:txBody>
      </p:sp>
      <p:sp>
        <p:nvSpPr>
          <p:cNvPr id="7" name="6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5" name="14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 Στρογγύλεμα μίας γωνίας ορθογωνίου"/>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Τίτλος"/>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8A6B6574-EA5F-459A-B5D9-273E15386954}" type="datetimeFigureOut">
              <a:rPr lang="el-GR" smtClean="0"/>
              <a:t>13/2/2019</a:t>
            </a:fld>
            <a:endParaRPr lang="el-GR"/>
          </a:p>
        </p:txBody>
      </p:sp>
      <p:sp>
        <p:nvSpPr>
          <p:cNvPr id="6" name="5 - Θέση υποσέλιδου"/>
          <p:cNvSpPr>
            <a:spLocks noGrp="1"/>
          </p:cNvSpPr>
          <p:nvPr>
            <p:ph type="ftr" sz="quarter" idx="11"/>
          </p:nvPr>
        </p:nvSpPr>
        <p:spPr/>
        <p:txBody>
          <a:bodyPr/>
          <a:lstStyle>
            <a:extLst/>
          </a:lstStyle>
          <a:p>
            <a:endParaRPr lang="el-GR"/>
          </a:p>
        </p:txBody>
      </p:sp>
      <p:sp>
        <p:nvSpPr>
          <p:cNvPr id="7" name="6 - Θέση αριθμού διαφάνειας"/>
          <p:cNvSpPr>
            <a:spLocks noGrp="1"/>
          </p:cNvSpPr>
          <p:nvPr>
            <p:ph type="sldNum" sz="quarter" idx="12"/>
          </p:nvPr>
        </p:nvSpPr>
        <p:spPr/>
        <p:txBody>
          <a:bodyPr/>
          <a:lstStyle>
            <a:extLst/>
          </a:lstStyle>
          <a:p>
            <a:fld id="{EFA8A399-DE71-4C8A-9F81-5CBE55ACC023}" type="slidenum">
              <a:rPr lang="el-GR" smtClean="0"/>
              <a:t>‹#›</a:t>
            </a:fld>
            <a:endParaRPr lang="el-GR"/>
          </a:p>
        </p:txBody>
      </p:sp>
      <p:sp>
        <p:nvSpPr>
          <p:cNvPr id="3" name="2 - Θέση εικόνας"/>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l-GR" smtClean="0"/>
              <a:t>Κάντε κλικ στο εικονίδιο για να προσθέσετε μια εικόνα</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 Στρογγυλεμένο ορθογώνιο"/>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 Θέση τίτλου"/>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l-GR" smtClean="0"/>
              <a:t>Kλικ για επεξεργασία του τίτλου</a:t>
            </a:r>
            <a:endParaRPr kumimoji="0" lang="en-US"/>
          </a:p>
        </p:txBody>
      </p:sp>
      <p:sp>
        <p:nvSpPr>
          <p:cNvPr id="4" name="3 - Θέση κειμένου"/>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25" name="24 - Θέση ημερομηνίας"/>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A6B6574-EA5F-459A-B5D9-273E15386954}" type="datetimeFigureOut">
              <a:rPr lang="el-GR" smtClean="0"/>
              <a:t>13/2/2019</a:t>
            </a:fld>
            <a:endParaRPr lang="el-GR"/>
          </a:p>
        </p:txBody>
      </p:sp>
      <p:sp>
        <p:nvSpPr>
          <p:cNvPr id="18" name="17 - Θέση υποσέλιδου"/>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l-GR"/>
          </a:p>
        </p:txBody>
      </p:sp>
      <p:sp>
        <p:nvSpPr>
          <p:cNvPr id="5" name="4 - Θέση αριθμού διαφάνειας"/>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FA8A399-DE71-4C8A-9F81-5CBE55ACC023}"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428596" y="571480"/>
            <a:ext cx="7923304" cy="1643074"/>
          </a:xfrm>
        </p:spPr>
        <p:txBody>
          <a:bodyPr>
            <a:normAutofit fontScale="90000"/>
          </a:bodyPr>
          <a:lstStyle/>
          <a:p>
            <a:pPr algn="ctr"/>
            <a:r>
              <a:rPr lang="el-GR" sz="1600" dirty="0" smtClean="0">
                <a:solidFill>
                  <a:schemeClr val="tx1"/>
                </a:solidFill>
              </a:rPr>
              <a:t>ΤΕΙ ΣΤΕΡΕΑΣ ΕΛΛΑΔΑΣ </a:t>
            </a:r>
            <a:br>
              <a:rPr lang="el-GR" sz="1600" dirty="0" smtClean="0">
                <a:solidFill>
                  <a:schemeClr val="tx1"/>
                </a:solidFill>
              </a:rPr>
            </a:br>
            <a:r>
              <a:rPr lang="el-GR" sz="1600" dirty="0" smtClean="0">
                <a:solidFill>
                  <a:schemeClr val="tx1"/>
                </a:solidFill>
              </a:rPr>
              <a:t>ΤΜΗΜΑ ΔΙΟΙΚΗΣΗ ΚΑΙ ΟΙΚΟΝΟΜΙΑ ΚΑΙ ΕΠΙΚΟΙΝΩΝΙΑ ΠΟΛΙΣΤΙΚΩΝ ΚΑΙ ΤΟΥΡΙΣΤΙΚΩΝ ΜΟΝΑΔΩΝ</a:t>
            </a:r>
            <a:br>
              <a:rPr lang="el-GR" sz="1600" dirty="0" smtClean="0">
                <a:solidFill>
                  <a:schemeClr val="tx1"/>
                </a:solidFill>
              </a:rPr>
            </a:br>
            <a:r>
              <a:rPr lang="el-GR" sz="1600" dirty="0" smtClean="0">
                <a:solidFill>
                  <a:schemeClr val="tx1"/>
                </a:solidFill>
              </a:rPr>
              <a:t>ΑΜΑΛΙΑ ΤΣΙΑΡΔΑΚΗ</a:t>
            </a:r>
            <a:br>
              <a:rPr lang="el-GR" sz="1600" dirty="0" smtClean="0">
                <a:solidFill>
                  <a:schemeClr val="tx1"/>
                </a:solidFill>
              </a:rPr>
            </a:br>
            <a:r>
              <a:rPr lang="el-GR" sz="1600" dirty="0" smtClean="0">
                <a:solidFill>
                  <a:schemeClr val="tx1"/>
                </a:solidFill>
              </a:rPr>
              <a:t>Α.Μ : 436</a:t>
            </a:r>
            <a:br>
              <a:rPr lang="el-GR" sz="1600" dirty="0" smtClean="0">
                <a:solidFill>
                  <a:schemeClr val="tx1"/>
                </a:solidFill>
              </a:rPr>
            </a:br>
            <a:r>
              <a:rPr lang="el-GR" sz="1600" u="sng" dirty="0" smtClean="0">
                <a:solidFill>
                  <a:schemeClr val="tx1"/>
                </a:solidFill>
              </a:rPr>
              <a:t>ΞΕΝΟΔΟΧΕΙΑΚΟ ΠΡΟΓΡΑΜΜΑ </a:t>
            </a:r>
            <a:r>
              <a:rPr lang="el-GR" sz="1600" dirty="0" smtClean="0">
                <a:solidFill>
                  <a:schemeClr val="tx1"/>
                </a:solidFill>
              </a:rPr>
              <a:t/>
            </a:r>
            <a:br>
              <a:rPr lang="el-GR" sz="1600" dirty="0" smtClean="0">
                <a:solidFill>
                  <a:schemeClr val="tx1"/>
                </a:solidFill>
              </a:rPr>
            </a:br>
            <a:r>
              <a:rPr lang="en-US" sz="1600" u="sng" dirty="0" smtClean="0">
                <a:solidFill>
                  <a:schemeClr val="tx1"/>
                </a:solidFill>
              </a:rPr>
              <a:t>AMADEUS</a:t>
            </a:r>
            <a:r>
              <a:rPr lang="el-GR" sz="1600" dirty="0" smtClean="0"/>
              <a:t/>
            </a:r>
            <a:br>
              <a:rPr lang="el-GR" sz="1600" dirty="0" smtClean="0"/>
            </a:br>
            <a:endParaRPr lang="el-GR" sz="1600" dirty="0"/>
          </a:p>
        </p:txBody>
      </p:sp>
      <p:sp>
        <p:nvSpPr>
          <p:cNvPr id="3" name="2 - Υπότιτλος"/>
          <p:cNvSpPr>
            <a:spLocks noGrp="1"/>
          </p:cNvSpPr>
          <p:nvPr>
            <p:ph type="subTitle" idx="1"/>
          </p:nvPr>
        </p:nvSpPr>
        <p:spPr/>
        <p:txBody>
          <a:bodyPr>
            <a:normAutofit fontScale="47500" lnSpcReduction="20000"/>
          </a:bodyPr>
          <a:lstStyle/>
          <a:p>
            <a:r>
              <a:rPr lang="el-GR" b="1" u="sng" dirty="0" smtClean="0">
                <a:solidFill>
                  <a:schemeClr val="tx1"/>
                </a:solidFill>
              </a:rPr>
              <a:t>ΕΙΣΑΓΩΓΗ</a:t>
            </a:r>
            <a:endParaRPr lang="el-GR" dirty="0" smtClean="0">
              <a:solidFill>
                <a:schemeClr val="tx1"/>
              </a:solidFill>
            </a:endParaRPr>
          </a:p>
          <a:p>
            <a:pPr lvl="0">
              <a:buFont typeface="Arial" pitchFamily="34" charset="0"/>
              <a:buChar char="•"/>
            </a:pPr>
            <a:r>
              <a:rPr lang="el-GR" dirty="0" smtClean="0">
                <a:solidFill>
                  <a:schemeClr val="tx1"/>
                </a:solidFill>
              </a:rPr>
              <a:t>Είναι ένα κορυφαίο τεχνολογικά σύστημα που εξυπηρετεί το μάρκετινγκ, τις πωλήσεις, και τις ανάγκες διανομής των παγκόσμιων βιομηχανιών ταξιδιού και τουρισμού. Το Amadeus τέθηκε σε πλήρη λειτουργία από το 1992 και λειτούργησε σε δικό του δίκτυο, το Amanet, σε διάφορα εθνικά δίκτυα καθώς και στο παγκόσμιο δίκτυο SITA, και το 1994 έφτασε να έχει τη μεγαλύτερη βάση δεδομένων στην Ευρώπη</a:t>
            </a:r>
            <a:r>
              <a:rPr lang="el-GR" dirty="0" smtClean="0">
                <a:solidFill>
                  <a:schemeClr val="tx1"/>
                </a:solidFill>
              </a:rPr>
              <a:t>.</a:t>
            </a:r>
            <a:endParaRPr lang="en-US" dirty="0" smtClean="0">
              <a:solidFill>
                <a:schemeClr val="tx1"/>
              </a:solidFill>
            </a:endParaRPr>
          </a:p>
          <a:p>
            <a:pPr lvl="0">
              <a:buFont typeface="Arial" pitchFamily="34" charset="0"/>
              <a:buChar char="•"/>
            </a:pPr>
            <a:endParaRPr lang="en-US" dirty="0" smtClean="0">
              <a:solidFill>
                <a:schemeClr val="tx1"/>
              </a:solidFill>
            </a:endParaRPr>
          </a:p>
          <a:p>
            <a:pPr>
              <a:buFont typeface="Arial" pitchFamily="34" charset="0"/>
              <a:buChar char="•"/>
            </a:pPr>
            <a:r>
              <a:rPr lang="el-GR" dirty="0" smtClean="0">
                <a:solidFill>
                  <a:schemeClr val="tx1"/>
                </a:solidFill>
              </a:rPr>
              <a:t>Το Amadeus το χρησιμοποιούν περισσότερα από τα 2/3 όλων των ταξιδιωτικών πρακτορείων στην Ευρώπη.</a:t>
            </a:r>
          </a:p>
          <a:p>
            <a:pPr lvl="0">
              <a:buFont typeface="Arial" pitchFamily="34" charset="0"/>
              <a:buChar char="•"/>
            </a:pPr>
            <a:endParaRPr lang="en-US" dirty="0" smtClean="0"/>
          </a:p>
          <a:p>
            <a:pPr lvl="0"/>
            <a:endParaRPr lang="el-GR" dirty="0" smtClean="0"/>
          </a:p>
          <a:p>
            <a:endParaRPr lang="el-GR" dirty="0"/>
          </a:p>
        </p:txBody>
      </p:sp>
      <p:pic>
        <p:nvPicPr>
          <p:cNvPr id="4" name="3 - Εικόνα" descr="1291899891_big_nice_Original-low.jpg"/>
          <p:cNvPicPr>
            <a:picLocks noChangeAspect="1"/>
          </p:cNvPicPr>
          <p:nvPr/>
        </p:nvPicPr>
        <p:blipFill>
          <a:blip r:embed="rId2"/>
          <a:stretch>
            <a:fillRect/>
          </a:stretch>
        </p:blipFill>
        <p:spPr>
          <a:xfrm>
            <a:off x="3286116" y="4572009"/>
            <a:ext cx="3000396" cy="185738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2071670" y="928670"/>
            <a:ext cx="5986450" cy="428628"/>
          </a:xfrm>
        </p:spPr>
        <p:txBody>
          <a:bodyPr>
            <a:normAutofit fontScale="90000"/>
          </a:bodyPr>
          <a:lstStyle/>
          <a:p>
            <a:pPr algn="l"/>
            <a:r>
              <a:rPr lang="el-GR" sz="1300" u="sng" dirty="0" smtClean="0">
                <a:solidFill>
                  <a:schemeClr val="tx1"/>
                </a:solidFill>
              </a:rPr>
              <a:t>ΤΑ ΚΥΡΙΑ ΠΡΟΙΟΝΤΑ ΤΟΥ </a:t>
            </a:r>
            <a:r>
              <a:rPr lang="en-US" sz="1300" u="sng" dirty="0" smtClean="0">
                <a:solidFill>
                  <a:schemeClr val="tx1"/>
                </a:solidFill>
              </a:rPr>
              <a:t>AMADEUS </a:t>
            </a:r>
            <a:r>
              <a:rPr lang="el-GR" sz="1300" u="sng" dirty="0" smtClean="0">
                <a:solidFill>
                  <a:schemeClr val="tx1"/>
                </a:solidFill>
              </a:rPr>
              <a:t>:</a:t>
            </a:r>
            <a:r>
              <a:rPr lang="en-US" sz="1300" u="sng" dirty="0" smtClean="0"/>
              <a:t/>
            </a:r>
            <a:br>
              <a:rPr lang="en-US" sz="1300" u="sng" dirty="0" smtClean="0"/>
            </a:br>
            <a:endParaRPr lang="el-GR" sz="1300" dirty="0"/>
          </a:p>
        </p:txBody>
      </p:sp>
      <p:sp>
        <p:nvSpPr>
          <p:cNvPr id="3" name="2 - Υπότιτλος"/>
          <p:cNvSpPr>
            <a:spLocks noGrp="1"/>
          </p:cNvSpPr>
          <p:nvPr>
            <p:ph type="subTitle" idx="1"/>
          </p:nvPr>
        </p:nvSpPr>
        <p:spPr>
          <a:xfrm>
            <a:off x="928662" y="1285860"/>
            <a:ext cx="7215238" cy="4857784"/>
          </a:xfrm>
        </p:spPr>
        <p:txBody>
          <a:bodyPr numCol="1">
            <a:normAutofit fontScale="85000" lnSpcReduction="20000"/>
          </a:bodyPr>
          <a:lstStyle/>
          <a:p>
            <a:pPr lvl="0" algn="ctr">
              <a:buFont typeface="Arial" pitchFamily="34" charset="0"/>
              <a:buChar char="•"/>
            </a:pPr>
            <a:r>
              <a:rPr lang="en-GB" sz="1400" u="sng" dirty="0" smtClean="0">
                <a:solidFill>
                  <a:schemeClr val="tx1"/>
                </a:solidFill>
              </a:rPr>
              <a:t>Amadeus Air</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Cars</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Hotels</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Rail</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Cruise</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Ferry</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Tours</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Travel Assistance</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Documents</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Traveler</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Back Office Administration</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Guide</a:t>
            </a:r>
            <a:r>
              <a:rPr lang="el-GR" sz="1400" u="sng" dirty="0" smtClean="0">
                <a:solidFill>
                  <a:schemeClr val="tx1"/>
                </a:solidFill>
              </a:rPr>
              <a:t>.</a:t>
            </a:r>
            <a:r>
              <a:rPr lang="en-GB"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Pro Tempo</a:t>
            </a:r>
            <a:r>
              <a:rPr lang="el-GR" sz="1400" u="sng" dirty="0" smtClean="0">
                <a:solidFill>
                  <a:schemeClr val="tx1"/>
                </a:solidFill>
              </a:rPr>
              <a:t>.</a:t>
            </a:r>
          </a:p>
          <a:p>
            <a:pPr lvl="0" algn="ctr"/>
            <a:endParaRPr lang="el-GR" sz="1400" dirty="0" smtClean="0">
              <a:solidFill>
                <a:schemeClr val="tx1"/>
              </a:solidFill>
            </a:endParaRPr>
          </a:p>
          <a:p>
            <a:pPr lvl="0" algn="ctr">
              <a:buFont typeface="Arial" pitchFamily="34" charset="0"/>
              <a:buChar char="•"/>
            </a:pPr>
            <a:r>
              <a:rPr lang="en-GB" sz="1400" u="sng" dirty="0" smtClean="0">
                <a:solidFill>
                  <a:schemeClr val="tx1"/>
                </a:solidFill>
              </a:rPr>
              <a:t>Amadeus </a:t>
            </a:r>
            <a:r>
              <a:rPr lang="en-GB" sz="1400" u="sng" dirty="0" smtClean="0">
                <a:solidFill>
                  <a:schemeClr val="tx1"/>
                </a:solidFill>
              </a:rPr>
              <a:t>Tempo Connect</a:t>
            </a:r>
            <a:r>
              <a:rPr lang="el-GR" sz="1400" u="sng" dirty="0" smtClean="0">
                <a:solidFill>
                  <a:schemeClr val="tx1"/>
                </a:solidFill>
              </a:rPr>
              <a:t>. </a:t>
            </a:r>
            <a:endParaRPr lang="el-GR" sz="1400" dirty="0" smtClean="0">
              <a:solidFill>
                <a:schemeClr val="tx1"/>
              </a:solidFill>
            </a:endParaRPr>
          </a:p>
          <a:p>
            <a:pPr lvl="0" algn="ctr">
              <a:buFont typeface="Arial" pitchFamily="34" charset="0"/>
              <a:buChar char="•"/>
            </a:pPr>
            <a:r>
              <a:rPr lang="el-GR" sz="1400" u="sng" dirty="0" smtClean="0">
                <a:solidFill>
                  <a:schemeClr val="tx1"/>
                </a:solidFill>
              </a:rPr>
              <a:t>Amadeus Fares. </a:t>
            </a:r>
            <a:r>
              <a:rPr lang="en-GB" sz="1400" u="sng" dirty="0" smtClean="0">
                <a:solidFill>
                  <a:schemeClr val="tx1"/>
                </a:solidFill>
              </a:rPr>
              <a:t>Amadeus Ticketing</a:t>
            </a:r>
            <a:endParaRPr lang="el-GR" sz="1400" u="sng" dirty="0" smtClean="0">
              <a:solidFill>
                <a:schemeClr val="tx1"/>
              </a:solidFill>
            </a:endParaRPr>
          </a:p>
          <a:p>
            <a:pPr algn="ctr">
              <a:buFont typeface="Arial" pitchFamily="34" charset="0"/>
              <a:buChar char="•"/>
            </a:pPr>
            <a:r>
              <a:rPr lang="en-GB" sz="1400" u="sng" dirty="0" smtClean="0">
                <a:solidFill>
                  <a:schemeClr val="tx1"/>
                </a:solidFill>
              </a:rPr>
              <a:t>Amadeus Internet Products</a:t>
            </a:r>
            <a:r>
              <a:rPr lang="el-GR" sz="1400" u="sng" dirty="0" smtClean="0"/>
              <a:t>. </a:t>
            </a:r>
            <a:endParaRPr lang="el-GR" sz="1400" u="sng" dirty="0" smtClean="0"/>
          </a:p>
          <a:p>
            <a:pPr algn="ctr">
              <a:buFont typeface="Arial" pitchFamily="34" charset="0"/>
              <a:buChar char="•"/>
            </a:pPr>
            <a:endParaRPr lang="el-GR" sz="1400" u="sng" dirty="0" smtClean="0"/>
          </a:p>
          <a:p>
            <a:pPr algn="ctr">
              <a:buFont typeface="Arial" pitchFamily="34" charset="0"/>
              <a:buChar char="•"/>
            </a:pPr>
            <a:endParaRPr lang="el-GR" sz="1400" dirty="0" smtClean="0"/>
          </a:p>
          <a:p>
            <a:pPr lvl="0" algn="ctr">
              <a:buFont typeface="Arial" pitchFamily="34" charset="0"/>
              <a:buChar char="•"/>
            </a:pPr>
            <a:endParaRPr lang="el-GR" sz="1400" u="sng" dirty="0" smtClean="0">
              <a:solidFill>
                <a:schemeClr val="tx1"/>
              </a:solidFill>
            </a:endParaRPr>
          </a:p>
          <a:p>
            <a:pPr algn="ctr"/>
            <a:r>
              <a:rPr lang="el-GR" sz="1200" u="sng" dirty="0" smtClean="0">
                <a:solidFill>
                  <a:schemeClr val="tx1"/>
                </a:solidFill>
              </a:rPr>
              <a:t> </a:t>
            </a:r>
            <a:r>
              <a:rPr lang="el-GR" sz="1200" dirty="0" smtClean="0">
                <a:solidFill>
                  <a:schemeClr val="tx1"/>
                </a:solidFill>
              </a:rPr>
              <a:t>Πιο αναλυτικά :</a:t>
            </a:r>
          </a:p>
          <a:p>
            <a:pPr algn="ctr"/>
            <a:r>
              <a:rPr lang="el-GR" sz="1200" b="1" dirty="0" smtClean="0">
                <a:solidFill>
                  <a:schemeClr val="tx1"/>
                </a:solidFill>
              </a:rPr>
              <a:t>Amadeus Ferry </a:t>
            </a:r>
            <a:r>
              <a:rPr lang="el-GR" sz="1200" dirty="0" smtClean="0">
                <a:solidFill>
                  <a:schemeClr val="tx1"/>
                </a:solidFill>
              </a:rPr>
              <a:t>.Η Amadeus έχει δημιουργήσει ένα σύστημα κρατήσεων για ακτοπλοϊκές εταιρείες. Το Graphical User Interface (GUI) που χρησιμοποιεί καθιστά τη χρήση του πραγματικά φιλική και εύκολη. Ως αποτέλεσμα, πολλές ευρωπαϊκές εταιρείες διανέμουν τις πωλήσεις τους μέσω του Amadeus Ferry, τόσο σε τοπικό επίπεδο όσο και σε διεθνές. Σήμερα, το Amadeus Ferry χρησιμοποιείται σε 14 ευρωπαϊκές χώρες, από 13 εταιρείες. To Amadeus Ferry διατίθεται μέσω Internet και δεν απαιτεί </a:t>
            </a:r>
            <a:r>
              <a:rPr lang="el-GR" sz="1200" dirty="0" smtClean="0">
                <a:solidFill>
                  <a:schemeClr val="tx1"/>
                </a:solidFill>
              </a:rPr>
              <a:t>εγκατάσταση.</a:t>
            </a:r>
          </a:p>
          <a:p>
            <a:pPr algn="ctr"/>
            <a:endParaRPr lang="el-GR" sz="1200" dirty="0" smtClean="0">
              <a:solidFill>
                <a:schemeClr val="tx1"/>
              </a:solidFill>
            </a:endParaRPr>
          </a:p>
          <a:p>
            <a:pPr algn="ctr"/>
            <a:r>
              <a:rPr lang="el-GR" sz="1200" b="1" dirty="0" smtClean="0">
                <a:solidFill>
                  <a:schemeClr val="tx1"/>
                </a:solidFill>
              </a:rPr>
              <a:t>Amadeus </a:t>
            </a:r>
            <a:r>
              <a:rPr lang="el-GR" sz="1200" b="1" dirty="0" smtClean="0">
                <a:solidFill>
                  <a:schemeClr val="tx1"/>
                </a:solidFill>
              </a:rPr>
              <a:t>Cruise</a:t>
            </a:r>
            <a:r>
              <a:rPr lang="el-GR" sz="1200" dirty="0" smtClean="0">
                <a:solidFill>
                  <a:schemeClr val="tx1"/>
                </a:solidFill>
              </a:rPr>
              <a:t> Το Amadeus Cruise είναι ένα προϊόν </a:t>
            </a:r>
            <a:r>
              <a:rPr lang="el-GR" sz="1200" dirty="0" smtClean="0">
                <a:solidFill>
                  <a:schemeClr val="tx1"/>
                </a:solidFill>
              </a:rPr>
              <a:t>που </a:t>
            </a:r>
            <a:r>
              <a:rPr lang="el-GR" sz="1200" dirty="0" smtClean="0">
                <a:solidFill>
                  <a:schemeClr val="tx1"/>
                </a:solidFill>
              </a:rPr>
              <a:t>διατίθεται </a:t>
            </a:r>
            <a:r>
              <a:rPr lang="el-GR" sz="1200" dirty="0" smtClean="0">
                <a:solidFill>
                  <a:schemeClr val="tx1"/>
                </a:solidFill>
              </a:rPr>
              <a:t>μέσω Internet και σας προσφέρει τη δυνατότητα να κάνετε On-</a:t>
            </a:r>
            <a:r>
              <a:rPr lang="el-GR" sz="1200" dirty="0" err="1" smtClean="0">
                <a:solidFill>
                  <a:schemeClr val="tx1"/>
                </a:solidFill>
              </a:rPr>
              <a:t>line</a:t>
            </a:r>
            <a:r>
              <a:rPr lang="el-GR" sz="1200" dirty="0" smtClean="0">
                <a:solidFill>
                  <a:schemeClr val="tx1"/>
                </a:solidFill>
              </a:rPr>
              <a:t> κρατήσεις σε εταιρείες</a:t>
            </a:r>
            <a:r>
              <a:rPr lang="el-GR" sz="1300" dirty="0" smtClean="0">
                <a:solidFill>
                  <a:schemeClr val="tx1"/>
                </a:solidFill>
              </a:rPr>
              <a:t>.</a:t>
            </a:r>
            <a:r>
              <a:rPr lang="el-GR" sz="1300" dirty="0" smtClean="0">
                <a:solidFill>
                  <a:schemeClr val="tx1"/>
                </a:solidFill>
              </a:rPr>
              <a:t> To Amadeus Cruise δίνει τη δυνατότητα να εμφανίζει σε μία οθόνη τα δρομολόγια όλων των εταιριών σας δίνει την εικόνα του πλοίου, της καμπίνας, πλάνο του κάθε καταστρώματος, τις υπηρεσίες και την πολιτική της κάθε εταιρείας </a:t>
            </a:r>
            <a:r>
              <a:rPr lang="el-GR" sz="1300" dirty="0" err="1" smtClean="0">
                <a:solidFill>
                  <a:schemeClr val="tx1"/>
                </a:solidFill>
              </a:rPr>
              <a:t>κ.λ.π</a:t>
            </a:r>
            <a:r>
              <a:rPr lang="el-GR" sz="1300" dirty="0" smtClean="0">
                <a:solidFill>
                  <a:schemeClr val="tx1"/>
                </a:solidFill>
              </a:rPr>
              <a:t>. Η κράτηση που πραγματοποιείται μέσα από το Amadeus Cruise μπορεί επίσης να "ενωθεί" με την κράτηση που πιθανώς έχετε ήδη δημιουργήσει στο σύστημα Amadeus για αεροπορικό δρομολόγιο, ξενοδοχείο ή ενοικίαση αυτοκινήτου</a:t>
            </a:r>
            <a:r>
              <a:rPr lang="el-GR" sz="1100" dirty="0" smtClean="0"/>
              <a:t>.</a:t>
            </a:r>
          </a:p>
          <a:p>
            <a:pPr algn="ctr"/>
            <a:endParaRPr lang="el-GR" sz="1200" dirty="0">
              <a:solidFill>
                <a:schemeClr val="tx1"/>
              </a:solidFill>
            </a:endParaRPr>
          </a:p>
        </p:txBody>
      </p:sp>
      <p:sp>
        <p:nvSpPr>
          <p:cNvPr id="4100" name="Rectangle 4"/>
          <p:cNvSpPr>
            <a:spLocks noChangeArrowheads="1"/>
          </p:cNvSpPr>
          <p:nvPr/>
        </p:nvSpPr>
        <p:spPr bwMode="auto">
          <a:xfrm>
            <a:off x="500034" y="2786058"/>
            <a:ext cx="224742"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dirty="0" smtClean="0">
                <a:ln>
                  <a:noFill/>
                </a:ln>
                <a:solidFill>
                  <a:srgbClr val="222222"/>
                </a:solidFill>
                <a:effectLst/>
                <a:latin typeface="Calibri" pitchFamily="34" charset="0"/>
                <a:ea typeface="Calibri" pitchFamily="34" charset="0"/>
                <a:cs typeface="Times New Roman" pitchFamily="18" charset="0"/>
              </a:rPr>
              <a:t> </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42910" y="642918"/>
            <a:ext cx="7772400" cy="1828800"/>
          </a:xfrm>
        </p:spPr>
        <p:txBody>
          <a:bodyPr>
            <a:normAutofit/>
          </a:bodyPr>
          <a:lstStyle/>
          <a:p>
            <a:pPr algn="ctr"/>
            <a:r>
              <a:rPr lang="el-GR" sz="1600" u="sng" dirty="0" smtClean="0">
                <a:solidFill>
                  <a:schemeClr val="tx1"/>
                </a:solidFill>
              </a:rPr>
              <a:t>ΛΕΙΤΟΥΡΓΙΕΣ ΤΟΥ </a:t>
            </a:r>
            <a:r>
              <a:rPr lang="en-US" sz="1600" u="sng" dirty="0" smtClean="0">
                <a:solidFill>
                  <a:schemeClr val="tx1"/>
                </a:solidFill>
              </a:rPr>
              <a:t>AMADEUS</a:t>
            </a:r>
            <a:r>
              <a:rPr lang="el-GR" sz="1600" u="sng" dirty="0" smtClean="0">
                <a:solidFill>
                  <a:schemeClr val="tx1"/>
                </a:solidFill>
              </a:rPr>
              <a:t/>
            </a:r>
            <a:br>
              <a:rPr lang="el-GR" sz="1600" u="sng" dirty="0" smtClean="0">
                <a:solidFill>
                  <a:schemeClr val="tx1"/>
                </a:solidFill>
              </a:rPr>
            </a:br>
            <a:r>
              <a:rPr lang="el-GR" dirty="0" smtClean="0"/>
              <a:t/>
            </a:r>
            <a:br>
              <a:rPr lang="el-GR" dirty="0" smtClean="0"/>
            </a:br>
            <a:endParaRPr lang="el-GR" dirty="0"/>
          </a:p>
        </p:txBody>
      </p:sp>
      <p:sp>
        <p:nvSpPr>
          <p:cNvPr id="3" name="2 - Υπότιτλος"/>
          <p:cNvSpPr>
            <a:spLocks noGrp="1"/>
          </p:cNvSpPr>
          <p:nvPr>
            <p:ph type="subTitle" idx="1"/>
          </p:nvPr>
        </p:nvSpPr>
        <p:spPr>
          <a:xfrm>
            <a:off x="500034" y="1357298"/>
            <a:ext cx="7772400" cy="1857388"/>
          </a:xfrm>
        </p:spPr>
        <p:txBody>
          <a:bodyPr numCol="1">
            <a:normAutofit/>
          </a:bodyPr>
          <a:lstStyle/>
          <a:p>
            <a:pPr lvl="0" algn="l">
              <a:buFont typeface="Wingdings" pitchFamily="2" charset="2"/>
              <a:buChar char="§"/>
            </a:pPr>
            <a:r>
              <a:rPr lang="el-GR" sz="1000" dirty="0" smtClean="0">
                <a:solidFill>
                  <a:schemeClr val="tx1"/>
                </a:solidFill>
              </a:rPr>
              <a:t>Δυνατότητα σιδηροδρομικών σταθμών</a:t>
            </a:r>
          </a:p>
          <a:p>
            <a:pPr lvl="0" algn="l">
              <a:buFont typeface="Wingdings" pitchFamily="2" charset="2"/>
              <a:buChar char="§"/>
            </a:pPr>
            <a:r>
              <a:rPr lang="el-GR" sz="1000" dirty="0" smtClean="0">
                <a:solidFill>
                  <a:schemeClr val="tx1"/>
                </a:solidFill>
              </a:rPr>
              <a:t>Δυνατότητες  μηχανογράφησης</a:t>
            </a:r>
          </a:p>
          <a:p>
            <a:pPr lvl="0" algn="l">
              <a:buFont typeface="Wingdings" pitchFamily="2" charset="2"/>
              <a:buChar char="§"/>
            </a:pPr>
            <a:r>
              <a:rPr lang="el-GR" sz="1000" dirty="0" smtClean="0">
                <a:solidFill>
                  <a:schemeClr val="tx1"/>
                </a:solidFill>
              </a:rPr>
              <a:t>Δίνει την δυνατότητα στον καταναλωτή να πληροφορηθεί για τη διαθεσιμότητα καταλυμάτων και  να πραγματοποιήσει κράτηση σε συνεργαζόμενα ξενοδοχεία και καταλύματα</a:t>
            </a:r>
          </a:p>
          <a:p>
            <a:pPr lvl="0" algn="l">
              <a:buFont typeface="Wingdings" pitchFamily="2" charset="2"/>
              <a:buChar char="§"/>
            </a:pPr>
            <a:r>
              <a:rPr lang="el-GR" sz="1000" dirty="0" smtClean="0">
                <a:solidFill>
                  <a:schemeClr val="tx1"/>
                </a:solidFill>
              </a:rPr>
              <a:t>Δυνατότητα κρατήσεων σε εταιρείες ενοικίασης </a:t>
            </a:r>
            <a:r>
              <a:rPr lang="el-GR" sz="1000" dirty="0" smtClean="0">
                <a:solidFill>
                  <a:schemeClr val="tx1"/>
                </a:solidFill>
              </a:rPr>
              <a:t>αυτοκινήτων</a:t>
            </a:r>
          </a:p>
          <a:p>
            <a:pPr lvl="0" algn="l">
              <a:buFont typeface="Wingdings" pitchFamily="2" charset="2"/>
              <a:buChar char="§"/>
            </a:pPr>
            <a:r>
              <a:rPr lang="el-GR" sz="1000" dirty="0" smtClean="0">
                <a:solidFill>
                  <a:schemeClr val="tx1"/>
                </a:solidFill>
              </a:rPr>
              <a:t>Υποστήριξη διοίκησης  (Διαχείριση Κερδοφορίας-Πληροφορίες  Μάρκετινγκ)</a:t>
            </a:r>
          </a:p>
          <a:p>
            <a:pPr lvl="0" algn="l">
              <a:buFont typeface="Wingdings" pitchFamily="2" charset="2"/>
              <a:buChar char="§"/>
            </a:pPr>
            <a:r>
              <a:rPr lang="el-GR" sz="1000" dirty="0" smtClean="0">
                <a:solidFill>
                  <a:schemeClr val="tx1"/>
                </a:solidFill>
              </a:rPr>
              <a:t>Αναλαμβάνει ανάπτυξη λογισμικού των αεροπορικών εταιρειών </a:t>
            </a:r>
          </a:p>
          <a:p>
            <a:pPr lvl="0" algn="l">
              <a:buFont typeface="Wingdings" pitchFamily="2" charset="2"/>
              <a:buChar char="§"/>
            </a:pPr>
            <a:endParaRPr lang="el-GR" sz="1000" dirty="0" smtClean="0">
              <a:solidFill>
                <a:schemeClr val="tx1"/>
              </a:solidFill>
            </a:endParaRPr>
          </a:p>
          <a:p>
            <a:pPr>
              <a:buFont typeface="Wingdings" pitchFamily="2" charset="2"/>
              <a:buChar char="§"/>
            </a:pPr>
            <a:endParaRPr lang="el-GR" sz="1000" dirty="0">
              <a:solidFill>
                <a:schemeClr val="tx1"/>
              </a:solidFill>
            </a:endParaRPr>
          </a:p>
        </p:txBody>
      </p:sp>
      <p:pic>
        <p:nvPicPr>
          <p:cNvPr id="5" name="4 - Εικόνα" descr="AmadP1 (1).jpg"/>
          <p:cNvPicPr>
            <a:picLocks noChangeAspect="1"/>
          </p:cNvPicPr>
          <p:nvPr/>
        </p:nvPicPr>
        <p:blipFill>
          <a:blip r:embed="rId2"/>
          <a:stretch>
            <a:fillRect/>
          </a:stretch>
        </p:blipFill>
        <p:spPr>
          <a:xfrm>
            <a:off x="1714480" y="2928934"/>
            <a:ext cx="5286612" cy="321471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571480"/>
            <a:ext cx="8183880" cy="1051560"/>
          </a:xfrm>
        </p:spPr>
        <p:txBody>
          <a:bodyPr>
            <a:normAutofit/>
          </a:bodyPr>
          <a:lstStyle/>
          <a:p>
            <a:pPr algn="ctr"/>
            <a:r>
              <a:rPr lang="el-GR" sz="1400" dirty="0" smtClean="0"/>
              <a:t/>
            </a:r>
            <a:br>
              <a:rPr lang="el-GR" sz="1400" dirty="0" smtClean="0"/>
            </a:br>
            <a:endParaRPr lang="el-GR" sz="1400" dirty="0">
              <a:solidFill>
                <a:schemeClr val="tx1"/>
              </a:solidFill>
            </a:endParaRPr>
          </a:p>
        </p:txBody>
      </p:sp>
      <p:sp>
        <p:nvSpPr>
          <p:cNvPr id="3" name="2 - Θέση περιεχομένου"/>
          <p:cNvSpPr>
            <a:spLocks noGrp="1"/>
          </p:cNvSpPr>
          <p:nvPr>
            <p:ph idx="1"/>
          </p:nvPr>
        </p:nvSpPr>
        <p:spPr>
          <a:xfrm>
            <a:off x="500034" y="785794"/>
            <a:ext cx="8183880" cy="2428892"/>
          </a:xfrm>
        </p:spPr>
        <p:txBody>
          <a:bodyPr>
            <a:normAutofit/>
          </a:bodyPr>
          <a:lstStyle/>
          <a:p>
            <a:r>
              <a:rPr lang="en-US" sz="1900" b="1" u="sng" dirty="0" smtClean="0"/>
              <a:t>ONLINE </a:t>
            </a:r>
            <a:r>
              <a:rPr lang="el-GR" sz="1900" b="1" u="sng" dirty="0" smtClean="0"/>
              <a:t>ΕΚΜΑΘΗΣΗ</a:t>
            </a:r>
            <a:endParaRPr lang="el-GR" sz="1900" dirty="0" smtClean="0"/>
          </a:p>
          <a:p>
            <a:r>
              <a:rPr lang="el-GR" sz="1200" dirty="0" smtClean="0"/>
              <a:t>Το Amadeus Learning City είναι μία νέα καινοτομική λύση για </a:t>
            </a:r>
            <a:r>
              <a:rPr lang="el-GR" sz="1200" dirty="0" err="1" smtClean="0"/>
              <a:t>online</a:t>
            </a:r>
            <a:r>
              <a:rPr lang="el-GR" sz="1200" dirty="0" smtClean="0"/>
              <a:t> εκπαίδευση και μάθηση πάνω στο σύστημα Amadeus, τα προϊόντα και τις λύσεις του, αυξάνοντας την παραγωγικότητα και τις ικανότητες του ταξιδιωτικού πράκτορα. Το Amadeus Learning City είναι </a:t>
            </a:r>
            <a:r>
              <a:rPr lang="el-GR" sz="1200" dirty="0" err="1" smtClean="0"/>
              <a:t>προσβάσιμο</a:t>
            </a:r>
            <a:r>
              <a:rPr lang="el-GR" sz="1200" dirty="0" smtClean="0"/>
              <a:t> οποιαδήποτε στιγμή και οπουδήποτε, και επιτρέπει στους ταξιδιωτικούς πράκτορες να εκπαιδεύονται με τον δικό τους ρυθμό, σε ένα ιδιαίτερα φιλικό και ευχάριστο μαθησιακό περιβάλλον, 24 ώρες την ημέρα, 7 ημέρες την εβδομάδα από το σπίτι ή το γραφείο τους. Όλοι οι ταξιδιωτικοί πράκτορες ανεξάρτητα από το επίπεδο γνώσεων και εμπειρίας και ιδιαίτερα όσοι εργάζονται σε απομακρυσμένες περιοχές μπορούν να επωφεληθούν από μια ευρεία σειρά </a:t>
            </a:r>
            <a:r>
              <a:rPr lang="el-GR" sz="1200" dirty="0" smtClean="0"/>
              <a:t>μαθημάτων</a:t>
            </a:r>
            <a:endParaRPr lang="el-GR" sz="1200" dirty="0" smtClean="0"/>
          </a:p>
          <a:p>
            <a:endParaRPr lang="el-GR" dirty="0"/>
          </a:p>
        </p:txBody>
      </p:sp>
      <p:pic>
        <p:nvPicPr>
          <p:cNvPr id="4" name="3 - Εικόνα" descr="αρχείο λήψης (1).jpg"/>
          <p:cNvPicPr>
            <a:picLocks noChangeAspect="1"/>
          </p:cNvPicPr>
          <p:nvPr/>
        </p:nvPicPr>
        <p:blipFill>
          <a:blip r:embed="rId2"/>
          <a:stretch>
            <a:fillRect/>
          </a:stretch>
        </p:blipFill>
        <p:spPr>
          <a:xfrm>
            <a:off x="2214546" y="3000372"/>
            <a:ext cx="4214842" cy="228601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14348" y="714356"/>
            <a:ext cx="7780428" cy="785818"/>
          </a:xfrm>
        </p:spPr>
        <p:txBody>
          <a:bodyPr>
            <a:normAutofit/>
          </a:bodyPr>
          <a:lstStyle/>
          <a:p>
            <a:pPr algn="ctr"/>
            <a:r>
              <a:rPr lang="el-GR" sz="1400" u="sng" dirty="0" smtClean="0">
                <a:solidFill>
                  <a:schemeClr val="tx1"/>
                </a:solidFill>
              </a:rPr>
              <a:t>ΠΛΕΟΝΕΚΤΗΜΑΤΑ ΤΟΥ </a:t>
            </a:r>
            <a:r>
              <a:rPr lang="en-US" sz="1400" u="sng" dirty="0" smtClean="0">
                <a:solidFill>
                  <a:schemeClr val="tx1"/>
                </a:solidFill>
              </a:rPr>
              <a:t>AMADEUS</a:t>
            </a:r>
            <a:r>
              <a:rPr lang="el-GR" sz="1400" dirty="0" smtClean="0">
                <a:solidFill>
                  <a:schemeClr val="tx1"/>
                </a:solidFill>
              </a:rPr>
              <a:t/>
            </a:r>
            <a:br>
              <a:rPr lang="el-GR" sz="1400" dirty="0" smtClean="0">
                <a:solidFill>
                  <a:schemeClr val="tx1"/>
                </a:solidFill>
              </a:rPr>
            </a:br>
            <a:endParaRPr lang="el-GR" sz="1400" dirty="0">
              <a:solidFill>
                <a:schemeClr val="tx1"/>
              </a:solidFill>
            </a:endParaRPr>
          </a:p>
        </p:txBody>
      </p:sp>
      <p:sp>
        <p:nvSpPr>
          <p:cNvPr id="3" name="2 - Υπότιτλος"/>
          <p:cNvSpPr>
            <a:spLocks noGrp="1"/>
          </p:cNvSpPr>
          <p:nvPr>
            <p:ph type="subTitle" idx="1"/>
          </p:nvPr>
        </p:nvSpPr>
        <p:spPr>
          <a:xfrm>
            <a:off x="714348" y="2071678"/>
            <a:ext cx="7772400" cy="1744232"/>
          </a:xfrm>
        </p:spPr>
        <p:txBody>
          <a:bodyPr>
            <a:normAutofit/>
          </a:bodyPr>
          <a:lstStyle/>
          <a:p>
            <a:pPr lvl="0" algn="l">
              <a:buFont typeface="Arial" pitchFamily="34" charset="0"/>
              <a:buChar char="•"/>
            </a:pPr>
            <a:r>
              <a:rPr lang="el-GR" sz="1000" b="1" dirty="0" smtClean="0">
                <a:solidFill>
                  <a:schemeClr val="tx1"/>
                </a:solidFill>
              </a:rPr>
              <a:t>Ισχυρό </a:t>
            </a:r>
            <a:r>
              <a:rPr lang="en-US" sz="1000" b="1" dirty="0" smtClean="0">
                <a:solidFill>
                  <a:schemeClr val="tx1"/>
                </a:solidFill>
              </a:rPr>
              <a:t>brand name</a:t>
            </a:r>
            <a:endParaRPr lang="el-GR" sz="1000" b="1" dirty="0" smtClean="0">
              <a:solidFill>
                <a:schemeClr val="tx1"/>
              </a:solidFill>
            </a:endParaRPr>
          </a:p>
          <a:p>
            <a:pPr lvl="0" algn="l">
              <a:buFont typeface="Arial" pitchFamily="34" charset="0"/>
              <a:buChar char="•"/>
            </a:pPr>
            <a:r>
              <a:rPr lang="el-GR" sz="1000" b="1" dirty="0" smtClean="0">
                <a:solidFill>
                  <a:schemeClr val="tx1"/>
                </a:solidFill>
              </a:rPr>
              <a:t>Ευρεία κάλυψη περιοχών</a:t>
            </a:r>
          </a:p>
          <a:p>
            <a:pPr lvl="0" algn="l">
              <a:buFont typeface="Arial" pitchFamily="34" charset="0"/>
              <a:buChar char="•"/>
            </a:pPr>
            <a:r>
              <a:rPr lang="el-GR" sz="1000" b="1" dirty="0" smtClean="0">
                <a:solidFill>
                  <a:schemeClr val="tx1"/>
                </a:solidFill>
              </a:rPr>
              <a:t>Περιλαμβάνει έναν μεγάλο αριθμό από τις επιχειρήσεις της τουριστικής βιομηχανίας και το 95% των αεροπορικών εταιρειών</a:t>
            </a:r>
          </a:p>
          <a:p>
            <a:pPr lvl="0" algn="l">
              <a:buFont typeface="Arial" pitchFamily="34" charset="0"/>
              <a:buChar char="•"/>
            </a:pPr>
            <a:r>
              <a:rPr lang="el-GR" sz="1000" b="1" dirty="0" smtClean="0">
                <a:solidFill>
                  <a:schemeClr val="tx1"/>
                </a:solidFill>
              </a:rPr>
              <a:t>Αρκετά προϊόντα του θεωρούνται εύκολα στη χρήση τους</a:t>
            </a:r>
          </a:p>
          <a:p>
            <a:pPr lvl="0" algn="l">
              <a:buFont typeface="Arial" pitchFamily="34" charset="0"/>
              <a:buChar char="•"/>
            </a:pPr>
            <a:r>
              <a:rPr lang="el-GR" sz="1000" b="1" dirty="0" smtClean="0">
                <a:solidFill>
                  <a:schemeClr val="tx1"/>
                </a:solidFill>
              </a:rPr>
              <a:t>Χρησιμοποιείται από τα 2/3 όλων των ταξιδιωτικών πρακτορείων στην Ευρώπη</a:t>
            </a:r>
          </a:p>
          <a:p>
            <a:pPr lvl="0" algn="l">
              <a:buFont typeface="Arial" pitchFamily="34" charset="0"/>
              <a:buChar char="•"/>
            </a:pPr>
            <a:r>
              <a:rPr lang="el-GR" sz="1000" b="1" dirty="0" smtClean="0">
                <a:solidFill>
                  <a:schemeClr val="tx1"/>
                </a:solidFill>
              </a:rPr>
              <a:t>Ο συνολικός αριθμός των σημείων πώλησης υπολογίζεται στις 290.000 σε περισσότερες από 210 αγορές παγκοσμίως</a:t>
            </a:r>
          </a:p>
          <a:p>
            <a:pPr lvl="0" algn="l">
              <a:buFont typeface="Arial" pitchFamily="34" charset="0"/>
              <a:buChar char="•"/>
            </a:pPr>
            <a:r>
              <a:rPr lang="el-GR" sz="1000" b="1" dirty="0" smtClean="0">
                <a:solidFill>
                  <a:schemeClr val="tx1"/>
                </a:solidFill>
              </a:rPr>
              <a:t>Αξιοπιστία προγράμματος</a:t>
            </a:r>
          </a:p>
          <a:p>
            <a:pPr algn="l"/>
            <a:endParaRPr lang="el-GR" sz="1000" dirty="0"/>
          </a:p>
        </p:txBody>
      </p:sp>
      <p:pic>
        <p:nvPicPr>
          <p:cNvPr id="4" name="3 - Εικόνα" descr="images.png"/>
          <p:cNvPicPr>
            <a:picLocks noChangeAspect="1"/>
          </p:cNvPicPr>
          <p:nvPr/>
        </p:nvPicPr>
        <p:blipFill>
          <a:blip r:embed="rId2"/>
          <a:stretch>
            <a:fillRect/>
          </a:stretch>
        </p:blipFill>
        <p:spPr>
          <a:xfrm>
            <a:off x="2357422" y="3643314"/>
            <a:ext cx="5000660" cy="17859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85786" y="857232"/>
            <a:ext cx="7772400" cy="1071570"/>
          </a:xfrm>
        </p:spPr>
        <p:txBody>
          <a:bodyPr>
            <a:normAutofit/>
          </a:bodyPr>
          <a:lstStyle/>
          <a:p>
            <a:pPr algn="ctr"/>
            <a:r>
              <a:rPr lang="el-GR" sz="1400" u="sng" dirty="0" smtClean="0">
                <a:solidFill>
                  <a:schemeClr val="tx1"/>
                </a:solidFill>
              </a:rPr>
              <a:t>ΜΕΙΟΝΕΚΤΗΜΑ ΤΟΥ </a:t>
            </a:r>
            <a:r>
              <a:rPr lang="el-GR" sz="1400" u="sng" dirty="0" smtClean="0">
                <a:solidFill>
                  <a:schemeClr val="tx1"/>
                </a:solidFill>
              </a:rPr>
              <a:t>AMADEUS &amp; </a:t>
            </a:r>
            <a:r>
              <a:rPr lang="el-GR" sz="1400" u="sng" dirty="0" smtClean="0">
                <a:solidFill>
                  <a:schemeClr val="tx1"/>
                </a:solidFill>
              </a:rPr>
              <a:t>ΚΟΣΤΟΣ  </a:t>
            </a:r>
            <a:r>
              <a:rPr lang="en-US" sz="1400" u="sng" dirty="0" smtClean="0">
                <a:solidFill>
                  <a:schemeClr val="tx1"/>
                </a:solidFill>
              </a:rPr>
              <a:t>AMADEUS</a:t>
            </a:r>
            <a:r>
              <a:rPr lang="el-GR" sz="1400" dirty="0" smtClean="0">
                <a:solidFill>
                  <a:schemeClr val="tx1"/>
                </a:solidFill>
              </a:rPr>
              <a:t/>
            </a:r>
            <a:br>
              <a:rPr lang="el-GR" sz="1400" dirty="0" smtClean="0">
                <a:solidFill>
                  <a:schemeClr val="tx1"/>
                </a:solidFill>
              </a:rPr>
            </a:br>
            <a:r>
              <a:rPr lang="el-GR" sz="1400" dirty="0" smtClean="0"/>
              <a:t/>
            </a:r>
            <a:br>
              <a:rPr lang="el-GR" sz="1400" dirty="0" smtClean="0"/>
            </a:br>
            <a:r>
              <a:rPr lang="el-GR" sz="1400" dirty="0" smtClean="0"/>
              <a:t/>
            </a:r>
            <a:br>
              <a:rPr lang="el-GR" sz="1400" dirty="0" smtClean="0"/>
            </a:br>
            <a:endParaRPr lang="el-GR" sz="1400" dirty="0">
              <a:effectLst/>
            </a:endParaRPr>
          </a:p>
        </p:txBody>
      </p:sp>
      <p:sp>
        <p:nvSpPr>
          <p:cNvPr id="3" name="2 - Υπότιτλος"/>
          <p:cNvSpPr>
            <a:spLocks noGrp="1"/>
          </p:cNvSpPr>
          <p:nvPr>
            <p:ph type="subTitle" idx="1"/>
          </p:nvPr>
        </p:nvSpPr>
        <p:spPr>
          <a:xfrm>
            <a:off x="785786" y="2000240"/>
            <a:ext cx="7772400" cy="1857388"/>
          </a:xfrm>
        </p:spPr>
        <p:txBody>
          <a:bodyPr>
            <a:normAutofit/>
          </a:bodyPr>
          <a:lstStyle/>
          <a:p>
            <a:pPr lvl="0" algn="l">
              <a:buFont typeface="Arial" pitchFamily="34" charset="0"/>
              <a:buChar char="•"/>
            </a:pPr>
            <a:r>
              <a:rPr lang="en-US" sz="1000" b="1" dirty="0" smtClean="0">
                <a:solidFill>
                  <a:schemeClr val="tx1"/>
                </a:solidFill>
              </a:rPr>
              <a:t>H</a:t>
            </a:r>
            <a:r>
              <a:rPr lang="el-GR" sz="1000" b="1" dirty="0" smtClean="0">
                <a:solidFill>
                  <a:schemeClr val="tx1"/>
                </a:solidFill>
              </a:rPr>
              <a:t> </a:t>
            </a:r>
            <a:r>
              <a:rPr lang="el-GR" sz="1000" b="1" dirty="0" smtClean="0">
                <a:solidFill>
                  <a:schemeClr val="tx1"/>
                </a:solidFill>
              </a:rPr>
              <a:t>έλλειψη εμπιστοσύνης στις νέες τεχνολογίες καθώς το </a:t>
            </a:r>
            <a:r>
              <a:rPr lang="en-US" sz="1000" b="1" dirty="0" smtClean="0">
                <a:solidFill>
                  <a:schemeClr val="tx1"/>
                </a:solidFill>
              </a:rPr>
              <a:t>internet</a:t>
            </a:r>
            <a:r>
              <a:rPr lang="el-GR" sz="1000" b="1" dirty="0" smtClean="0">
                <a:solidFill>
                  <a:schemeClr val="tx1"/>
                </a:solidFill>
              </a:rPr>
              <a:t> δεν θεωρείται ακόμα από πολλούς αξιόπιστο μέσο διαχείρισης πληροφοριών</a:t>
            </a:r>
            <a:r>
              <a:rPr lang="el-GR" sz="1000" dirty="0" smtClean="0">
                <a:solidFill>
                  <a:schemeClr val="tx1"/>
                </a:solidFill>
              </a:rPr>
              <a:t>.</a:t>
            </a:r>
          </a:p>
          <a:p>
            <a:pPr lvl="0" algn="l">
              <a:buFont typeface="Arial" pitchFamily="34" charset="0"/>
              <a:buChar char="•"/>
            </a:pPr>
            <a:endParaRPr lang="el-GR" sz="1000" dirty="0" smtClean="0">
              <a:solidFill>
                <a:schemeClr val="tx1"/>
              </a:solidFill>
            </a:endParaRPr>
          </a:p>
          <a:p>
            <a:pPr algn="l">
              <a:buFont typeface="Arial" pitchFamily="34" charset="0"/>
              <a:buChar char="•"/>
            </a:pPr>
            <a:r>
              <a:rPr lang="el-GR" sz="1000" b="1" dirty="0" smtClean="0">
                <a:solidFill>
                  <a:schemeClr val="tx1"/>
                </a:solidFill>
              </a:rPr>
              <a:t>Το κόστος για το </a:t>
            </a:r>
            <a:r>
              <a:rPr lang="en-US" sz="1000" b="1" dirty="0" smtClean="0">
                <a:solidFill>
                  <a:schemeClr val="tx1"/>
                </a:solidFill>
              </a:rPr>
              <a:t>Amadeus </a:t>
            </a:r>
            <a:r>
              <a:rPr lang="el-GR" sz="1000" b="1" dirty="0" smtClean="0">
                <a:solidFill>
                  <a:schemeClr val="tx1"/>
                </a:solidFill>
              </a:rPr>
              <a:t>κυμαίνεται από 1500 </a:t>
            </a:r>
            <a:r>
              <a:rPr lang="el-GR" sz="1000" b="1" dirty="0" smtClean="0">
                <a:solidFill>
                  <a:schemeClr val="tx1"/>
                </a:solidFill>
              </a:rPr>
              <a:t>έως </a:t>
            </a:r>
            <a:r>
              <a:rPr lang="el-GR" sz="1000" b="1" dirty="0" smtClean="0">
                <a:solidFill>
                  <a:schemeClr val="tx1"/>
                </a:solidFill>
              </a:rPr>
              <a:t>4000 USD ανάλογα με το επίπεδο της εταιρείας</a:t>
            </a:r>
            <a:r>
              <a:rPr lang="el-GR" sz="1000" b="1" u="sng" dirty="0" smtClean="0">
                <a:solidFill>
                  <a:schemeClr val="tx1"/>
                </a:solidFill>
              </a:rPr>
              <a:t/>
            </a:r>
            <a:br>
              <a:rPr lang="el-GR" sz="1000" b="1" u="sng" dirty="0" smtClean="0">
                <a:solidFill>
                  <a:schemeClr val="tx1"/>
                </a:solidFill>
              </a:rPr>
            </a:br>
            <a:endParaRPr lang="el-GR" sz="1000" b="1" dirty="0" smtClean="0">
              <a:solidFill>
                <a:schemeClr val="tx1"/>
              </a:solidFill>
            </a:endParaRPr>
          </a:p>
          <a:p>
            <a:pPr algn="l"/>
            <a:endParaRPr lang="el-GR" sz="1000" dirty="0"/>
          </a:p>
        </p:txBody>
      </p:sp>
      <p:pic>
        <p:nvPicPr>
          <p:cNvPr id="4" name="3 - Εικόνα" descr="1306320358_amad.jpg"/>
          <p:cNvPicPr>
            <a:picLocks noChangeAspect="1"/>
          </p:cNvPicPr>
          <p:nvPr/>
        </p:nvPicPr>
        <p:blipFill>
          <a:blip r:embed="rId2"/>
          <a:stretch>
            <a:fillRect/>
          </a:stretch>
        </p:blipFill>
        <p:spPr>
          <a:xfrm>
            <a:off x="2714612" y="3714752"/>
            <a:ext cx="6000750" cy="250031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Άποψη">
  <a:themeElements>
    <a:clrScheme name="Αφθονί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Άποψη">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Άποψη">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47</TotalTime>
  <Words>419</Words>
  <Application>Microsoft Office PowerPoint</Application>
  <PresentationFormat>Προβολή στην οθόνη (4:3)</PresentationFormat>
  <Paragraphs>54</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Άποψη</vt:lpstr>
      <vt:lpstr>ΤΕΙ ΣΤΕΡΕΑΣ ΕΛΛΑΔΑΣ  ΤΜΗΜΑ ΔΙΟΙΚΗΣΗ ΚΑΙ ΟΙΚΟΝΟΜΙΑ ΚΑΙ ΕΠΙΚΟΙΝΩΝΙΑ ΠΟΛΙΣΤΙΚΩΝ ΚΑΙ ΤΟΥΡΙΣΤΙΚΩΝ ΜΟΝΑΔΩΝ ΑΜΑΛΙΑ ΤΣΙΑΡΔΑΚΗ Α.Μ : 436 ΞΕΝΟΔΟΧΕΙΑΚΟ ΠΡΟΓΡΑΜΜΑ  AMADEUS </vt:lpstr>
      <vt:lpstr>ΤΑ ΚΥΡΙΑ ΠΡΟΙΟΝΤΑ ΤΟΥ AMADEUS : </vt:lpstr>
      <vt:lpstr>ΛΕΙΤΟΥΡΓΙΕΣ ΤΟΥ AMADEUS  </vt:lpstr>
      <vt:lpstr> </vt:lpstr>
      <vt:lpstr>ΠΛΕΟΝΕΚΤΗΜΑΤΑ ΤΟΥ AMADEUS </vt:lpstr>
      <vt:lpstr>ΜΕΙΟΝΕΚΤΗΜΑ ΤΟΥ AMADEUS &amp; ΚΟΣΤΟΣ  AMADEUS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ΤΕΙ ΣΤΕΡΕΑΣ ΕΛΛΑΔΑΣ  ΤΜΗΜΑ ΔΙΟΙΚΗΣΗ ΚΑΙ ΟΙΚΟΝΟΜΙΑ ΚΑΙ ΕΠΙΚΟΙΝΩΝΙΑ ΠΟΛΙΣΤΙΚΩΝ ΚΑΙ ΤΟΥΡΙΣΤΙΚΩΝ ΜΟΝΑΔΩΝ ΑΜΑΛΙΑ ΤΣΙΑΡΔΑΚΗ Α.Μ : 436 ΞΕΝΟΔΟΧΕΙΑΚΟ ΠΡΟΓΡΑΜΜΑ  AMADEUS</dc:title>
  <dc:creator>User</dc:creator>
  <cp:lastModifiedBy>User</cp:lastModifiedBy>
  <cp:revision>5</cp:revision>
  <dcterms:created xsi:type="dcterms:W3CDTF">2019-02-13T18:09:31Z</dcterms:created>
  <dcterms:modified xsi:type="dcterms:W3CDTF">2019-02-13T18:57:23Z</dcterms:modified>
</cp:coreProperties>
</file>