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9" r:id="rId4"/>
    <p:sldId id="262" r:id="rId5"/>
    <p:sldId id="260" r:id="rId6"/>
    <p:sldId id="263" r:id="rId7"/>
    <p:sldId id="258" r:id="rId8"/>
    <p:sldId id="261"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38" autoAdjust="0"/>
    <p:restoredTop sz="94660"/>
  </p:normalViewPr>
  <p:slideViewPr>
    <p:cSldViewPr snapToGrid="0">
      <p:cViewPr varScale="1">
        <p:scale>
          <a:sx n="65" d="100"/>
          <a:sy n="65" d="100"/>
        </p:scale>
        <p:origin x="88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31812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3" name="Date Placeholder 2"/>
          <p:cNvSpPr>
            <a:spLocks noGrp="1"/>
          </p:cNvSpPr>
          <p:nvPr>
            <p:ph type="dt" sz="half" idx="10"/>
          </p:nvPr>
        </p:nvSpPr>
        <p:spPr/>
        <p:txBody>
          <a:bodyPr/>
          <a:lstStyle/>
          <a:p>
            <a:fld id="{819DDD43-C4FC-4309-8DF9-585CA12FDD6A}" type="datetimeFigureOut">
              <a:rPr lang="en-US" smtClean="0"/>
              <a:t>1/13/2019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3720666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21112957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2432066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3327986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l-GR"/>
              <a:t>Επεξεργασία στυλ υποδείγματος κειμένου</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6932424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l-GR"/>
              <a:t>Κάντε κλικ για να επεξεργαστείτε τον τίτλο υποδείγματος</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l-GR"/>
              <a:t>Επεξεργασία στυλ υποδείγματος κειμένου</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2995523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ncho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21290290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3941098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nchor="ct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1507312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819DDD43-C4FC-4309-8DF9-585CA12FDD6A}" type="datetimeFigureOut">
              <a:rPr lang="en-US" smtClean="0"/>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1334178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819DDD43-C4FC-4309-8DF9-585CA12FDD6A}"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1774043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819DDD43-C4FC-4309-8DF9-585CA12FDD6A}" type="datetimeFigureOut">
              <a:rPr lang="en-US" smtClean="0"/>
              <a:t>1/13/2019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1515840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819DDD43-C4FC-4309-8DF9-585CA12FDD6A}" type="datetimeFigureOut">
              <a:rPr lang="en-US" smtClean="0"/>
              <a:t>1/13/2019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2885733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9DDD43-C4FC-4309-8DF9-585CA12FDD6A}" type="datetimeFigureOut">
              <a:rPr lang="en-US" smtClean="0"/>
              <a:t>1/13/2019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3829615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819DDD43-C4FC-4309-8DF9-585CA12FDD6A}"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1639633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l-GR"/>
              <a:t>Κάντε κλικ για να επεξεργαστείτε τον τίτλο υποδείγματος</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819DDD43-C4FC-4309-8DF9-585CA12FDD6A}" type="datetimeFigureOut">
              <a:rPr lang="en-US" smtClean="0"/>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436D6-1B7A-4223-9488-E223E5EB4A12}" type="slidenum">
              <a:rPr lang="en-US" smtClean="0"/>
              <a:t>‹#›</a:t>
            </a:fld>
            <a:endParaRPr lang="en-US"/>
          </a:p>
        </p:txBody>
      </p:sp>
    </p:spTree>
    <p:extLst>
      <p:ext uri="{BB962C8B-B14F-4D97-AF65-F5344CB8AC3E}">
        <p14:creationId xmlns:p14="http://schemas.microsoft.com/office/powerpoint/2010/main" val="1222980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819DDD43-C4FC-4309-8DF9-585CA12FDD6A}" type="datetimeFigureOut">
              <a:rPr lang="en-US" smtClean="0"/>
              <a:t>1/13/2019</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1C2436D6-1B7A-4223-9488-E223E5EB4A12}" type="slidenum">
              <a:rPr lang="en-US" smtClean="0"/>
              <a:t>‹#›</a:t>
            </a:fld>
            <a:endParaRPr lang="en-US"/>
          </a:p>
        </p:txBody>
      </p:sp>
    </p:spTree>
    <p:extLst>
      <p:ext uri="{BB962C8B-B14F-4D97-AF65-F5344CB8AC3E}">
        <p14:creationId xmlns:p14="http://schemas.microsoft.com/office/powerpoint/2010/main" val="51398472"/>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hyperlink" Target="https://myhotelgr.wordpress.com/%CE%BF%CF%81%CE%BF%CE%BB%CE%BF%CE%B3%CE%B9%CE%B1/" TargetMode="External"/><Relationship Id="rId2" Type="http://schemas.openxmlformats.org/officeDocument/2006/relationships/hyperlink" Target="https://kritiki.gr/product/tirisi-logariasmon-pelaton/" TargetMode="External"/><Relationship Id="rId1" Type="http://schemas.openxmlformats.org/officeDocument/2006/relationships/slideLayout" Target="../slideLayouts/slideLayout2.xml"/><Relationship Id="rId5" Type="http://schemas.openxmlformats.org/officeDocument/2006/relationships/hyperlink" Target="https://myhotelgr.wordpress.com/%CE%B1%CF%80%CE%B5%CF%85%CE%B8%CF%85%CE%BD%CF%8C%CE%BC%CE%B1%CF%83%CF%84%CE%B5/main-courante-2/" TargetMode="External"/><Relationship Id="rId4" Type="http://schemas.openxmlformats.org/officeDocument/2006/relationships/hyperlink" Target="https://en.wikipedia.org/wiki/Housekeepin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6E0BF56-D6A9-41D8-8C0A-619E1F7BC792}"/>
              </a:ext>
            </a:extLst>
          </p:cNvPr>
          <p:cNvSpPr>
            <a:spLocks noGrp="1"/>
          </p:cNvSpPr>
          <p:nvPr>
            <p:ph type="ctrTitle"/>
          </p:nvPr>
        </p:nvSpPr>
        <p:spPr>
          <a:xfrm>
            <a:off x="1494504" y="353960"/>
            <a:ext cx="9144000" cy="1655762"/>
          </a:xfrm>
        </p:spPr>
        <p:txBody>
          <a:bodyPr>
            <a:normAutofit fontScale="90000"/>
          </a:bodyPr>
          <a:lstStyle/>
          <a:p>
            <a:pPr algn="ctr"/>
            <a:r>
              <a:rPr lang="el-GR" sz="5400" b="1" i="1" dirty="0">
                <a:solidFill>
                  <a:schemeClr val="bg2">
                    <a:lumMod val="20000"/>
                    <a:lumOff val="80000"/>
                  </a:schemeClr>
                </a:solidFill>
              </a:rPr>
              <a:t>ΤΗΡΗΣΗ</a:t>
            </a:r>
            <a:r>
              <a:rPr lang="el-GR" sz="3200" i="1" dirty="0">
                <a:solidFill>
                  <a:schemeClr val="bg2">
                    <a:lumMod val="20000"/>
                    <a:lumOff val="80000"/>
                  </a:schemeClr>
                </a:solidFill>
              </a:rPr>
              <a:t> </a:t>
            </a:r>
            <a:r>
              <a:rPr lang="el-GR" sz="5400" i="1" dirty="0">
                <a:solidFill>
                  <a:schemeClr val="bg2">
                    <a:lumMod val="20000"/>
                    <a:lumOff val="80000"/>
                  </a:schemeClr>
                </a:solidFill>
              </a:rPr>
              <a:t> </a:t>
            </a:r>
            <a:r>
              <a:rPr lang="el-GR" sz="5400" b="1" i="1" dirty="0">
                <a:solidFill>
                  <a:schemeClr val="bg2">
                    <a:lumMod val="20000"/>
                    <a:lumOff val="80000"/>
                  </a:schemeClr>
                </a:solidFill>
              </a:rPr>
              <a:t>ΛΟΓΑΡΙΣΜΩΝ ΠΕΛΑΤΩΝ</a:t>
            </a:r>
            <a:endParaRPr lang="en-US" sz="3200" i="1" dirty="0">
              <a:solidFill>
                <a:schemeClr val="bg2">
                  <a:lumMod val="20000"/>
                  <a:lumOff val="80000"/>
                </a:schemeClr>
              </a:solidFill>
            </a:endParaRPr>
          </a:p>
        </p:txBody>
      </p:sp>
      <p:sp>
        <p:nvSpPr>
          <p:cNvPr id="3" name="Υπότιτλος 2">
            <a:extLst>
              <a:ext uri="{FF2B5EF4-FFF2-40B4-BE49-F238E27FC236}">
                <a16:creationId xmlns:a16="http://schemas.microsoft.com/office/drawing/2014/main" id="{CE92E901-6DAA-44AD-9AB0-70696990E956}"/>
              </a:ext>
            </a:extLst>
          </p:cNvPr>
          <p:cNvSpPr>
            <a:spLocks noGrp="1"/>
          </p:cNvSpPr>
          <p:nvPr>
            <p:ph type="subTitle" idx="1"/>
          </p:nvPr>
        </p:nvSpPr>
        <p:spPr>
          <a:xfrm>
            <a:off x="585019" y="2470355"/>
            <a:ext cx="5510981" cy="1917290"/>
          </a:xfrm>
        </p:spPr>
        <p:txBody>
          <a:bodyPr>
            <a:normAutofit fontScale="25000" lnSpcReduction="20000"/>
          </a:bodyPr>
          <a:lstStyle/>
          <a:p>
            <a:pPr algn="l"/>
            <a:r>
              <a:rPr lang="el-GR" sz="9600" u="sng" dirty="0">
                <a:solidFill>
                  <a:schemeClr val="tx2"/>
                </a:solidFill>
              </a:rPr>
              <a:t>Μάθημα</a:t>
            </a:r>
            <a:r>
              <a:rPr lang="el-GR" sz="9600" dirty="0">
                <a:solidFill>
                  <a:schemeClr val="tx2"/>
                </a:solidFill>
              </a:rPr>
              <a:t>: Πληροφορικά συστήματα (θεωρία)</a:t>
            </a:r>
          </a:p>
          <a:p>
            <a:pPr algn="l"/>
            <a:r>
              <a:rPr lang="el-GR" sz="9600" u="sng" dirty="0">
                <a:solidFill>
                  <a:schemeClr val="tx2"/>
                </a:solidFill>
              </a:rPr>
              <a:t>Εξάμηνο</a:t>
            </a:r>
            <a:r>
              <a:rPr lang="el-GR" sz="9600" dirty="0">
                <a:solidFill>
                  <a:schemeClr val="tx2"/>
                </a:solidFill>
              </a:rPr>
              <a:t>: Ε’</a:t>
            </a:r>
          </a:p>
          <a:p>
            <a:pPr algn="l"/>
            <a:r>
              <a:rPr lang="el-GR" sz="9600" u="sng" dirty="0">
                <a:solidFill>
                  <a:schemeClr val="tx2"/>
                </a:solidFill>
              </a:rPr>
              <a:t>Θέμα εργασίας</a:t>
            </a:r>
            <a:r>
              <a:rPr lang="el-GR" sz="9600" dirty="0">
                <a:solidFill>
                  <a:schemeClr val="tx2"/>
                </a:solidFill>
              </a:rPr>
              <a:t>: Τήρηση λογαριασμών πελατών</a:t>
            </a:r>
          </a:p>
          <a:p>
            <a:pPr algn="l"/>
            <a:endParaRPr lang="el-GR" sz="8000" dirty="0">
              <a:solidFill>
                <a:schemeClr val="tx2"/>
              </a:solidFill>
            </a:endParaRPr>
          </a:p>
          <a:p>
            <a:pPr algn="l"/>
            <a:endParaRPr lang="el-GR" sz="3200" dirty="0"/>
          </a:p>
          <a:p>
            <a:pPr algn="l"/>
            <a:r>
              <a:rPr lang="el-GR" sz="3200" dirty="0"/>
              <a:t> </a:t>
            </a:r>
            <a:endParaRPr lang="en-US" sz="3200" dirty="0"/>
          </a:p>
        </p:txBody>
      </p:sp>
      <p:sp>
        <p:nvSpPr>
          <p:cNvPr id="4" name="TextBox 3">
            <a:extLst>
              <a:ext uri="{FF2B5EF4-FFF2-40B4-BE49-F238E27FC236}">
                <a16:creationId xmlns:a16="http://schemas.microsoft.com/office/drawing/2014/main" id="{5DCD9552-3CB8-4097-8DE4-2B61F7DD0D78}"/>
              </a:ext>
            </a:extLst>
          </p:cNvPr>
          <p:cNvSpPr txBox="1"/>
          <p:nvPr/>
        </p:nvSpPr>
        <p:spPr>
          <a:xfrm>
            <a:off x="585019" y="4704735"/>
            <a:ext cx="4488426" cy="707886"/>
          </a:xfrm>
          <a:prstGeom prst="rect">
            <a:avLst/>
          </a:prstGeom>
          <a:noFill/>
        </p:spPr>
        <p:txBody>
          <a:bodyPr wrap="square" rtlCol="0">
            <a:spAutoFit/>
          </a:bodyPr>
          <a:lstStyle/>
          <a:p>
            <a:r>
              <a:rPr lang="el-GR" sz="2000" i="1" dirty="0"/>
              <a:t>ΦΟΙΤΗΤΡΙΕΣ : ΦΑΝΗ ΚΑΡΑΓΙΑΝΝΗ</a:t>
            </a:r>
            <a:r>
              <a:rPr lang="en-US" sz="2000" i="1" dirty="0"/>
              <a:t>   </a:t>
            </a:r>
            <a:r>
              <a:rPr lang="el-GR" sz="2000" i="1" dirty="0"/>
              <a:t>(469)</a:t>
            </a:r>
            <a:r>
              <a:rPr lang="en-US" sz="2000" i="1" dirty="0"/>
              <a:t> </a:t>
            </a:r>
            <a:r>
              <a:rPr lang="el-GR" sz="2000" i="1" dirty="0"/>
              <a:t> ΚΑΙ ΙΟΡΔΑΝΑ ΤΣΟΤΣΗ (461</a:t>
            </a:r>
            <a:r>
              <a:rPr lang="el-GR" i="1" dirty="0"/>
              <a:t>)</a:t>
            </a:r>
            <a:endParaRPr lang="en-US" i="1" dirty="0"/>
          </a:p>
        </p:txBody>
      </p:sp>
    </p:spTree>
    <p:extLst>
      <p:ext uri="{BB962C8B-B14F-4D97-AF65-F5344CB8AC3E}">
        <p14:creationId xmlns:p14="http://schemas.microsoft.com/office/powerpoint/2010/main" val="37222322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9390922-4B25-4ECF-A357-0228EDC633B4}"/>
              </a:ext>
            </a:extLst>
          </p:cNvPr>
          <p:cNvSpPr>
            <a:spLocks noGrp="1"/>
          </p:cNvSpPr>
          <p:nvPr>
            <p:ph type="title"/>
          </p:nvPr>
        </p:nvSpPr>
        <p:spPr>
          <a:xfrm>
            <a:off x="1406883" y="0"/>
            <a:ext cx="8534400" cy="1507067"/>
          </a:xfrm>
        </p:spPr>
        <p:txBody>
          <a:bodyPr>
            <a:normAutofit/>
          </a:bodyPr>
          <a:lstStyle/>
          <a:p>
            <a:pPr algn="ctr"/>
            <a:r>
              <a:rPr lang="el-GR" sz="5400" b="1" dirty="0"/>
              <a:t>ΕΙΣΑΓΩΓΗ</a:t>
            </a:r>
            <a:r>
              <a:rPr lang="el-GR" sz="5400" dirty="0"/>
              <a:t> </a:t>
            </a:r>
            <a:endParaRPr lang="en-US" sz="5400" dirty="0"/>
          </a:p>
        </p:txBody>
      </p:sp>
      <p:sp>
        <p:nvSpPr>
          <p:cNvPr id="3" name="Θέση περιεχομένου 2">
            <a:extLst>
              <a:ext uri="{FF2B5EF4-FFF2-40B4-BE49-F238E27FC236}">
                <a16:creationId xmlns:a16="http://schemas.microsoft.com/office/drawing/2014/main" id="{26E2A686-C27A-4D05-998B-D996C9340A1A}"/>
              </a:ext>
            </a:extLst>
          </p:cNvPr>
          <p:cNvSpPr>
            <a:spLocks noGrp="1"/>
          </p:cNvSpPr>
          <p:nvPr>
            <p:ph idx="1"/>
          </p:nvPr>
        </p:nvSpPr>
        <p:spPr>
          <a:xfrm>
            <a:off x="639967" y="1305232"/>
            <a:ext cx="8534400" cy="3615267"/>
          </a:xfrm>
        </p:spPr>
        <p:txBody>
          <a:bodyPr>
            <a:normAutofit/>
          </a:bodyPr>
          <a:lstStyle/>
          <a:p>
            <a:pPr marL="0" indent="0" algn="just">
              <a:buNone/>
            </a:pPr>
            <a:r>
              <a:rPr lang="el-GR" sz="2400" dirty="0">
                <a:solidFill>
                  <a:schemeClr val="tx1"/>
                </a:solidFill>
              </a:rPr>
              <a:t>Η Τήρηση Λογαριασμών Πελατών είναι μια πολύ σημαντική και απαραίτητη εργασία, που σκοπό έχει να καταχωρεί και να ελέγχει τις οικονομικές κινήσεις των πελατών και των πρακτορείων, οι  οποίοι χρησιμοποιούν τις υπηρεσίες των ξενοδοχείων</a:t>
            </a:r>
            <a:r>
              <a:rPr lang="en-US" sz="2400" dirty="0">
                <a:solidFill>
                  <a:schemeClr val="tx1"/>
                </a:solidFill>
              </a:rPr>
              <a:t>. </a:t>
            </a:r>
            <a:r>
              <a:rPr lang="el-GR" sz="2400" dirty="0">
                <a:solidFill>
                  <a:schemeClr val="tx1"/>
                </a:solidFill>
              </a:rPr>
              <a:t>Γίνεται με δύο διαδεδομένους  τρόπους</a:t>
            </a:r>
            <a:r>
              <a:rPr lang="en-US" sz="2400" dirty="0">
                <a:solidFill>
                  <a:schemeClr val="tx1"/>
                </a:solidFill>
              </a:rPr>
              <a:t>. </a:t>
            </a:r>
            <a:endParaRPr lang="el-GR" sz="2400" dirty="0">
              <a:solidFill>
                <a:schemeClr val="tx1"/>
              </a:solidFill>
            </a:endParaRPr>
          </a:p>
          <a:p>
            <a:pPr marL="0" indent="0" algn="just">
              <a:buNone/>
            </a:pPr>
            <a:r>
              <a:rPr lang="el-GR" sz="2400" dirty="0">
                <a:solidFill>
                  <a:schemeClr val="tx1"/>
                </a:solidFill>
              </a:rPr>
              <a:t>Ένα αποτελεσματικό σύστημα Τήρησης Λογαριασμών Πελατών  περιλαμβάνει εργασίες που εκτελούνται κατά την διάρκεια παραμονής του πελάτη στο ξενοδοχείο  </a:t>
            </a:r>
          </a:p>
        </p:txBody>
      </p:sp>
    </p:spTree>
    <p:extLst>
      <p:ext uri="{BB962C8B-B14F-4D97-AF65-F5344CB8AC3E}">
        <p14:creationId xmlns:p14="http://schemas.microsoft.com/office/powerpoint/2010/main" val="4064289507"/>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73EA78D-11A7-4ABC-B748-C79122137A61}"/>
              </a:ext>
            </a:extLst>
          </p:cNvPr>
          <p:cNvSpPr>
            <a:spLocks noGrp="1"/>
          </p:cNvSpPr>
          <p:nvPr>
            <p:ph type="title"/>
          </p:nvPr>
        </p:nvSpPr>
        <p:spPr>
          <a:xfrm>
            <a:off x="846445" y="269567"/>
            <a:ext cx="8534400" cy="1507067"/>
          </a:xfrm>
        </p:spPr>
        <p:txBody>
          <a:bodyPr/>
          <a:lstStyle/>
          <a:p>
            <a:pPr algn="ctr"/>
            <a:r>
              <a:rPr lang="el-GR" dirty="0"/>
              <a:t>ΘΑ ΑΝΑΦΕΡΘΟΥΜΕ (1/2) </a:t>
            </a:r>
            <a:endParaRPr lang="en-US" dirty="0"/>
          </a:p>
        </p:txBody>
      </p:sp>
      <p:sp>
        <p:nvSpPr>
          <p:cNvPr id="3" name="Θέση περιεχομένου 2">
            <a:extLst>
              <a:ext uri="{FF2B5EF4-FFF2-40B4-BE49-F238E27FC236}">
                <a16:creationId xmlns:a16="http://schemas.microsoft.com/office/drawing/2014/main" id="{A4BBDEED-FFAE-48A5-8E64-968B5343540C}"/>
              </a:ext>
            </a:extLst>
          </p:cNvPr>
          <p:cNvSpPr>
            <a:spLocks noGrp="1"/>
          </p:cNvSpPr>
          <p:nvPr>
            <p:ph idx="1"/>
          </p:nvPr>
        </p:nvSpPr>
        <p:spPr>
          <a:xfrm>
            <a:off x="684212" y="1297858"/>
            <a:ext cx="9138214" cy="5014452"/>
          </a:xfrm>
        </p:spPr>
        <p:txBody>
          <a:bodyPr>
            <a:normAutofit/>
          </a:bodyPr>
          <a:lstStyle/>
          <a:p>
            <a:pPr algn="just">
              <a:buFont typeface="Wingdings" panose="05000000000000000000" pitchFamily="2" charset="2"/>
              <a:buChar char="Ø"/>
            </a:pPr>
            <a:r>
              <a:rPr lang="en-US" sz="2800" dirty="0">
                <a:solidFill>
                  <a:schemeClr val="tx1"/>
                </a:solidFill>
              </a:rPr>
              <a:t>Check in/ check out </a:t>
            </a:r>
          </a:p>
          <a:p>
            <a:pPr algn="just">
              <a:buFont typeface="Wingdings" panose="05000000000000000000" pitchFamily="2" charset="2"/>
              <a:buChar char="Ø"/>
            </a:pPr>
            <a:r>
              <a:rPr lang="en-US" sz="2800" dirty="0">
                <a:solidFill>
                  <a:schemeClr val="tx1"/>
                </a:solidFill>
              </a:rPr>
              <a:t>Housekeeping </a:t>
            </a:r>
          </a:p>
          <a:p>
            <a:pPr algn="just">
              <a:buFont typeface="Wingdings" panose="05000000000000000000" pitchFamily="2" charset="2"/>
              <a:buChar char="Ø"/>
            </a:pPr>
            <a:r>
              <a:rPr lang="en-US" sz="2800" dirty="0">
                <a:solidFill>
                  <a:schemeClr val="tx1"/>
                </a:solidFill>
              </a:rPr>
              <a:t>Overbooking </a:t>
            </a:r>
          </a:p>
          <a:p>
            <a:pPr algn="just">
              <a:buFont typeface="Wingdings" panose="05000000000000000000" pitchFamily="2" charset="2"/>
              <a:buChar char="Ø"/>
            </a:pPr>
            <a:r>
              <a:rPr lang="en-US" sz="2800" dirty="0">
                <a:solidFill>
                  <a:schemeClr val="tx1"/>
                </a:solidFill>
              </a:rPr>
              <a:t>All inclusive</a:t>
            </a:r>
          </a:p>
          <a:p>
            <a:pPr algn="just">
              <a:buFont typeface="Wingdings" panose="05000000000000000000" pitchFamily="2" charset="2"/>
              <a:buChar char="Ø"/>
            </a:pPr>
            <a:r>
              <a:rPr lang="en-US" sz="2800" dirty="0">
                <a:solidFill>
                  <a:schemeClr val="tx1"/>
                </a:solidFill>
              </a:rPr>
              <a:t>Allotment </a:t>
            </a:r>
          </a:p>
          <a:p>
            <a:pPr algn="just">
              <a:buFont typeface="Wingdings" panose="05000000000000000000" pitchFamily="2" charset="2"/>
              <a:buChar char="Ø"/>
            </a:pPr>
            <a:r>
              <a:rPr lang="en-US" sz="2800" dirty="0">
                <a:solidFill>
                  <a:schemeClr val="tx1"/>
                </a:solidFill>
              </a:rPr>
              <a:t>Half board</a:t>
            </a:r>
            <a:r>
              <a:rPr lang="el-GR" sz="2800" dirty="0">
                <a:solidFill>
                  <a:schemeClr val="tx1"/>
                </a:solidFill>
              </a:rPr>
              <a:t> </a:t>
            </a:r>
          </a:p>
          <a:p>
            <a:pPr algn="just">
              <a:buFont typeface="Wingdings" panose="05000000000000000000" pitchFamily="2" charset="2"/>
              <a:buChar char="Ø"/>
            </a:pPr>
            <a:r>
              <a:rPr lang="en-US" sz="2800" dirty="0">
                <a:solidFill>
                  <a:schemeClr val="tx1"/>
                </a:solidFill>
              </a:rPr>
              <a:t>Commitment </a:t>
            </a:r>
          </a:p>
          <a:p>
            <a:pPr algn="just">
              <a:buFont typeface="Wingdings" panose="05000000000000000000" pitchFamily="2" charset="2"/>
              <a:buChar char="Ø"/>
            </a:pPr>
            <a:r>
              <a:rPr lang="en-US" sz="2800" dirty="0">
                <a:solidFill>
                  <a:schemeClr val="tx1"/>
                </a:solidFill>
              </a:rPr>
              <a:t>Release period  </a:t>
            </a:r>
          </a:p>
        </p:txBody>
      </p:sp>
    </p:spTree>
    <p:extLst>
      <p:ext uri="{BB962C8B-B14F-4D97-AF65-F5344CB8AC3E}">
        <p14:creationId xmlns:p14="http://schemas.microsoft.com/office/powerpoint/2010/main" val="254852243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Θέση περιεχομένου 4">
            <a:extLst>
              <a:ext uri="{FF2B5EF4-FFF2-40B4-BE49-F238E27FC236}">
                <a16:creationId xmlns:a16="http://schemas.microsoft.com/office/drawing/2014/main" id="{39EC5DD9-C974-41B6-A99D-952E86E38F7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4952" y="162405"/>
            <a:ext cx="3901358" cy="3158229"/>
          </a:xfrm>
        </p:spPr>
      </p:pic>
      <p:pic>
        <p:nvPicPr>
          <p:cNvPr id="7" name="Εικόνα 6">
            <a:extLst>
              <a:ext uri="{FF2B5EF4-FFF2-40B4-BE49-F238E27FC236}">
                <a16:creationId xmlns:a16="http://schemas.microsoft.com/office/drawing/2014/main" id="{BB288023-4FA8-409C-91C8-D590363A71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220" y="3478736"/>
            <a:ext cx="6730180" cy="3216859"/>
          </a:xfrm>
          <a:prstGeom prst="rect">
            <a:avLst/>
          </a:prstGeom>
        </p:spPr>
      </p:pic>
      <p:pic>
        <p:nvPicPr>
          <p:cNvPr id="9" name="Εικόνα 8">
            <a:extLst>
              <a:ext uri="{FF2B5EF4-FFF2-40B4-BE49-F238E27FC236}">
                <a16:creationId xmlns:a16="http://schemas.microsoft.com/office/drawing/2014/main" id="{95EBA769-BF67-4036-A48A-D383DAA7A5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2561" y="162406"/>
            <a:ext cx="3406877" cy="3158228"/>
          </a:xfrm>
          <a:prstGeom prst="rect">
            <a:avLst/>
          </a:prstGeom>
        </p:spPr>
      </p:pic>
      <p:pic>
        <p:nvPicPr>
          <p:cNvPr id="11" name="Εικόνα 10">
            <a:extLst>
              <a:ext uri="{FF2B5EF4-FFF2-40B4-BE49-F238E27FC236}">
                <a16:creationId xmlns:a16="http://schemas.microsoft.com/office/drawing/2014/main" id="{EA9E8482-7C78-4276-8F83-34AFDDAAC4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51431" y="696014"/>
            <a:ext cx="4014428" cy="5565443"/>
          </a:xfrm>
          <a:prstGeom prst="rect">
            <a:avLst/>
          </a:prstGeom>
        </p:spPr>
      </p:pic>
    </p:spTree>
    <p:extLst>
      <p:ext uri="{BB962C8B-B14F-4D97-AF65-F5344CB8AC3E}">
        <p14:creationId xmlns:p14="http://schemas.microsoft.com/office/powerpoint/2010/main" val="408378038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A2AED27-BFE9-41C1-B36B-357CC0F1F18A}"/>
              </a:ext>
            </a:extLst>
          </p:cNvPr>
          <p:cNvSpPr>
            <a:spLocks noGrp="1"/>
          </p:cNvSpPr>
          <p:nvPr>
            <p:ph type="title"/>
          </p:nvPr>
        </p:nvSpPr>
        <p:spPr>
          <a:xfrm>
            <a:off x="979180" y="313812"/>
            <a:ext cx="8534400" cy="1507067"/>
          </a:xfrm>
        </p:spPr>
        <p:txBody>
          <a:bodyPr/>
          <a:lstStyle/>
          <a:p>
            <a:pPr algn="ctr"/>
            <a:r>
              <a:rPr lang="el-GR" dirty="0"/>
              <a:t>Θα αναφερθουμε (2/2)  </a:t>
            </a:r>
            <a:endParaRPr lang="en-US" dirty="0"/>
          </a:p>
        </p:txBody>
      </p:sp>
      <p:sp>
        <p:nvSpPr>
          <p:cNvPr id="3" name="Θέση περιεχομένου 2">
            <a:extLst>
              <a:ext uri="{FF2B5EF4-FFF2-40B4-BE49-F238E27FC236}">
                <a16:creationId xmlns:a16="http://schemas.microsoft.com/office/drawing/2014/main" id="{04F05F28-4791-41B9-BA83-5EBAC09E7026}"/>
              </a:ext>
            </a:extLst>
          </p:cNvPr>
          <p:cNvSpPr>
            <a:spLocks noGrp="1"/>
          </p:cNvSpPr>
          <p:nvPr>
            <p:ph idx="1"/>
          </p:nvPr>
        </p:nvSpPr>
        <p:spPr>
          <a:xfrm>
            <a:off x="427703" y="1696065"/>
            <a:ext cx="9202993" cy="5014451"/>
          </a:xfrm>
        </p:spPr>
        <p:txBody>
          <a:bodyPr>
            <a:normAutofit lnSpcReduction="10000"/>
          </a:bodyPr>
          <a:lstStyle/>
          <a:p>
            <a:r>
              <a:rPr lang="en-US" sz="2800" dirty="0">
                <a:solidFill>
                  <a:schemeClr val="tx1"/>
                </a:solidFill>
              </a:rPr>
              <a:t>Late arrival </a:t>
            </a:r>
          </a:p>
          <a:p>
            <a:r>
              <a:rPr lang="en-US" sz="2800" dirty="0">
                <a:solidFill>
                  <a:schemeClr val="tx1"/>
                </a:solidFill>
              </a:rPr>
              <a:t>Daily report </a:t>
            </a:r>
          </a:p>
          <a:p>
            <a:r>
              <a:rPr lang="en-US" sz="2800" dirty="0">
                <a:solidFill>
                  <a:schemeClr val="tx1"/>
                </a:solidFill>
              </a:rPr>
              <a:t>Day use </a:t>
            </a:r>
          </a:p>
          <a:p>
            <a:r>
              <a:rPr lang="en-US" sz="2800" dirty="0">
                <a:solidFill>
                  <a:schemeClr val="tx1"/>
                </a:solidFill>
              </a:rPr>
              <a:t>Room rate</a:t>
            </a:r>
          </a:p>
          <a:p>
            <a:r>
              <a:rPr lang="en-US" sz="2800" dirty="0">
                <a:solidFill>
                  <a:schemeClr val="tx1"/>
                </a:solidFill>
              </a:rPr>
              <a:t>Release date </a:t>
            </a:r>
          </a:p>
          <a:p>
            <a:r>
              <a:rPr lang="en-US" sz="2800" dirty="0">
                <a:solidFill>
                  <a:schemeClr val="tx1"/>
                </a:solidFill>
              </a:rPr>
              <a:t>Early booking </a:t>
            </a:r>
          </a:p>
          <a:p>
            <a:r>
              <a:rPr lang="en-US" sz="2800" dirty="0">
                <a:solidFill>
                  <a:schemeClr val="tx1"/>
                </a:solidFill>
              </a:rPr>
              <a:t>Πλάνο κρατήσεων </a:t>
            </a:r>
          </a:p>
          <a:p>
            <a:r>
              <a:rPr lang="en-US" sz="2800" dirty="0">
                <a:solidFill>
                  <a:schemeClr val="tx1"/>
                </a:solidFill>
              </a:rPr>
              <a:t>Τμήμα </a:t>
            </a:r>
            <a:r>
              <a:rPr lang="el-GR" sz="2800" dirty="0">
                <a:solidFill>
                  <a:schemeClr val="tx1"/>
                </a:solidFill>
              </a:rPr>
              <a:t>κρατήσεων </a:t>
            </a:r>
            <a:endParaRPr lang="en-US" sz="2800" dirty="0">
              <a:solidFill>
                <a:schemeClr val="tx1"/>
              </a:solidFill>
            </a:endParaRPr>
          </a:p>
          <a:p>
            <a:pPr marL="0" indent="0">
              <a:buNone/>
            </a:pPr>
            <a:r>
              <a:rPr lang="en-US" sz="2800" dirty="0">
                <a:solidFill>
                  <a:schemeClr val="tx1"/>
                </a:solidFill>
              </a:rPr>
              <a:t> </a:t>
            </a:r>
          </a:p>
        </p:txBody>
      </p:sp>
    </p:spTree>
    <p:extLst>
      <p:ext uri="{BB962C8B-B14F-4D97-AF65-F5344CB8AC3E}">
        <p14:creationId xmlns:p14="http://schemas.microsoft.com/office/powerpoint/2010/main" val="178976655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Θέση περιεχομένου 4">
            <a:extLst>
              <a:ext uri="{FF2B5EF4-FFF2-40B4-BE49-F238E27FC236}">
                <a16:creationId xmlns:a16="http://schemas.microsoft.com/office/drawing/2014/main" id="{0E082B47-1E99-4953-B699-52F0F0ABFC4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0723" y="117988"/>
            <a:ext cx="4199706" cy="3203396"/>
          </a:xfrm>
        </p:spPr>
      </p:pic>
      <p:pic>
        <p:nvPicPr>
          <p:cNvPr id="7" name="Εικόνα 6">
            <a:extLst>
              <a:ext uri="{FF2B5EF4-FFF2-40B4-BE49-F238E27FC236}">
                <a16:creationId xmlns:a16="http://schemas.microsoft.com/office/drawing/2014/main" id="{D1574FE8-987F-455D-89DA-B042F8776D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723" y="3429000"/>
            <a:ext cx="8106030" cy="3261411"/>
          </a:xfrm>
          <a:prstGeom prst="rect">
            <a:avLst/>
          </a:prstGeom>
        </p:spPr>
      </p:pic>
      <p:pic>
        <p:nvPicPr>
          <p:cNvPr id="9" name="Εικόνα 8">
            <a:extLst>
              <a:ext uri="{FF2B5EF4-FFF2-40B4-BE49-F238E27FC236}">
                <a16:creationId xmlns:a16="http://schemas.microsoft.com/office/drawing/2014/main" id="{E201FB09-216F-4670-993E-EEE2671099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0490" y="167589"/>
            <a:ext cx="3908323" cy="3153795"/>
          </a:xfrm>
          <a:prstGeom prst="rect">
            <a:avLst/>
          </a:prstGeom>
        </p:spPr>
      </p:pic>
      <p:pic>
        <p:nvPicPr>
          <p:cNvPr id="11" name="Εικόνα 10">
            <a:extLst>
              <a:ext uri="{FF2B5EF4-FFF2-40B4-BE49-F238E27FC236}">
                <a16:creationId xmlns:a16="http://schemas.microsoft.com/office/drawing/2014/main" id="{A4D1E00B-8DA6-43E9-875A-79FA8E664D6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78874" y="209475"/>
            <a:ext cx="3327553" cy="5568210"/>
          </a:xfrm>
          <a:prstGeom prst="rect">
            <a:avLst/>
          </a:prstGeom>
        </p:spPr>
      </p:pic>
    </p:spTree>
    <p:extLst>
      <p:ext uri="{BB962C8B-B14F-4D97-AF65-F5344CB8AC3E}">
        <p14:creationId xmlns:p14="http://schemas.microsoft.com/office/powerpoint/2010/main" val="428848831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073778D-8DBB-44F7-8F24-0597532BF215}"/>
              </a:ext>
            </a:extLst>
          </p:cNvPr>
          <p:cNvSpPr>
            <a:spLocks noGrp="1"/>
          </p:cNvSpPr>
          <p:nvPr>
            <p:ph type="title"/>
          </p:nvPr>
        </p:nvSpPr>
        <p:spPr>
          <a:xfrm>
            <a:off x="713709" y="298790"/>
            <a:ext cx="8534400" cy="1507067"/>
          </a:xfrm>
        </p:spPr>
        <p:txBody>
          <a:bodyPr/>
          <a:lstStyle/>
          <a:p>
            <a:pPr algn="ctr"/>
            <a:r>
              <a:rPr lang="el-GR" dirty="0"/>
              <a:t>βΙΒΛΙΟΓΡΑΦΙΑ</a:t>
            </a:r>
            <a:endParaRPr lang="en-US" dirty="0"/>
          </a:p>
        </p:txBody>
      </p:sp>
      <p:sp>
        <p:nvSpPr>
          <p:cNvPr id="3" name="Θέση περιεχομένου 2">
            <a:extLst>
              <a:ext uri="{FF2B5EF4-FFF2-40B4-BE49-F238E27FC236}">
                <a16:creationId xmlns:a16="http://schemas.microsoft.com/office/drawing/2014/main" id="{56F59E6F-D067-4402-8671-1B49A2D9F658}"/>
              </a:ext>
            </a:extLst>
          </p:cNvPr>
          <p:cNvSpPr>
            <a:spLocks noGrp="1"/>
          </p:cNvSpPr>
          <p:nvPr>
            <p:ph idx="1"/>
          </p:nvPr>
        </p:nvSpPr>
        <p:spPr>
          <a:xfrm>
            <a:off x="462987" y="1805857"/>
            <a:ext cx="8534400" cy="3615267"/>
          </a:xfrm>
        </p:spPr>
        <p:txBody>
          <a:bodyPr>
            <a:normAutofit fontScale="92500" lnSpcReduction="10000"/>
          </a:bodyPr>
          <a:lstStyle/>
          <a:p>
            <a:r>
              <a:rPr lang="en-US" dirty="0">
                <a:solidFill>
                  <a:schemeClr val="tx1"/>
                </a:solidFill>
                <a:hlinkClick r:id="rId2">
                  <a:extLst>
                    <a:ext uri="{A12FA001-AC4F-418D-AE19-62706E023703}">
                      <ahyp:hlinkClr xmlns:ahyp="http://schemas.microsoft.com/office/drawing/2018/hyperlinkcolor" val="tx"/>
                    </a:ext>
                  </a:extLst>
                </a:hlinkClick>
              </a:rPr>
              <a:t>https://kritiki.gr/product/tirisi-logariasmon-pelaton/</a:t>
            </a:r>
            <a:endParaRPr lang="en-US" dirty="0">
              <a:solidFill>
                <a:schemeClr val="tx1"/>
              </a:solidFill>
            </a:endParaRPr>
          </a:p>
          <a:p>
            <a:pPr marL="0" indent="0">
              <a:buNone/>
            </a:pPr>
            <a:endParaRPr lang="el-GR" dirty="0">
              <a:solidFill>
                <a:schemeClr val="tx1"/>
              </a:solidFill>
            </a:endParaRPr>
          </a:p>
          <a:p>
            <a:r>
              <a:rPr lang="en-US" dirty="0">
                <a:solidFill>
                  <a:schemeClr val="tx1"/>
                </a:solidFill>
                <a:hlinkClick r:id="rId3">
                  <a:extLst>
                    <a:ext uri="{A12FA001-AC4F-418D-AE19-62706E023703}">
                      <ahyp:hlinkClr xmlns:ahyp="http://schemas.microsoft.com/office/drawing/2018/hyperlinkcolor" val="tx"/>
                    </a:ext>
                  </a:extLst>
                </a:hlinkClick>
              </a:rPr>
              <a:t>https://myhotelgr.wordpress.com/%CE%BF%CF%81%CE%BF%CE%BB%CE%BF%CE%B3%CE%B9%CE%B1/</a:t>
            </a:r>
            <a:endParaRPr lang="en-US" dirty="0">
              <a:solidFill>
                <a:schemeClr val="tx1"/>
              </a:solidFill>
            </a:endParaRPr>
          </a:p>
          <a:p>
            <a:pPr marL="0" indent="0">
              <a:buNone/>
            </a:pPr>
            <a:endParaRPr lang="el-GR" dirty="0">
              <a:solidFill>
                <a:schemeClr val="tx1"/>
              </a:solidFill>
            </a:endParaRPr>
          </a:p>
          <a:p>
            <a:r>
              <a:rPr lang="en-US" dirty="0">
                <a:solidFill>
                  <a:schemeClr val="tx1"/>
                </a:solidFill>
                <a:hlinkClick r:id="rId4">
                  <a:extLst>
                    <a:ext uri="{A12FA001-AC4F-418D-AE19-62706E023703}">
                      <ahyp:hlinkClr xmlns:ahyp="http://schemas.microsoft.com/office/drawing/2018/hyperlinkcolor" val="tx"/>
                    </a:ext>
                  </a:extLst>
                </a:hlinkClick>
              </a:rPr>
              <a:t>https://en.wikipedia.org/wiki/Housekeeping</a:t>
            </a:r>
            <a:r>
              <a:rPr lang="el-GR" dirty="0">
                <a:solidFill>
                  <a:schemeClr val="tx1"/>
                </a:solidFill>
              </a:rPr>
              <a:t> </a:t>
            </a:r>
            <a:endParaRPr lang="en-US" dirty="0">
              <a:solidFill>
                <a:schemeClr val="tx1"/>
              </a:solidFill>
            </a:endParaRPr>
          </a:p>
          <a:p>
            <a:pPr marL="0" indent="0">
              <a:buNone/>
            </a:pPr>
            <a:endParaRPr lang="el-GR" dirty="0">
              <a:solidFill>
                <a:schemeClr val="tx1"/>
              </a:solidFill>
            </a:endParaRPr>
          </a:p>
          <a:p>
            <a:r>
              <a:rPr lang="en-US" dirty="0">
                <a:solidFill>
                  <a:schemeClr val="tx1"/>
                </a:solidFill>
                <a:hlinkClick r:id="rId5">
                  <a:extLst>
                    <a:ext uri="{A12FA001-AC4F-418D-AE19-62706E023703}">
                      <ahyp:hlinkClr xmlns:ahyp="http://schemas.microsoft.com/office/drawing/2018/hyperlinkcolor" val="tx"/>
                    </a:ext>
                  </a:extLst>
                </a:hlinkClick>
              </a:rPr>
              <a:t>https://myhotelgr.wordpress.com/%CE%B1%CF%80%CE%B5%CF%85%CE%B8%CF%85%CE%BD%CF%8C%CE%BC%CE%B1%CF%83%CF%84%CE%B5/main-courante-2/</a:t>
            </a:r>
            <a:r>
              <a:rPr lang="el-GR" dirty="0">
                <a:solidFill>
                  <a:schemeClr val="tx1"/>
                </a:solidFill>
              </a:rPr>
              <a:t> </a:t>
            </a:r>
          </a:p>
          <a:p>
            <a:pPr marL="0" indent="0">
              <a:buNone/>
            </a:pPr>
            <a:endParaRPr lang="en-US" dirty="0"/>
          </a:p>
        </p:txBody>
      </p:sp>
    </p:spTree>
    <p:extLst>
      <p:ext uri="{BB962C8B-B14F-4D97-AF65-F5344CB8AC3E}">
        <p14:creationId xmlns:p14="http://schemas.microsoft.com/office/powerpoint/2010/main" val="150635673"/>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B8B3A881-FDD9-4FDB-8D89-C038B5ADDB38}"/>
              </a:ext>
            </a:extLst>
          </p:cNvPr>
          <p:cNvSpPr>
            <a:spLocks noGrp="1"/>
          </p:cNvSpPr>
          <p:nvPr>
            <p:ph idx="1"/>
          </p:nvPr>
        </p:nvSpPr>
        <p:spPr>
          <a:xfrm>
            <a:off x="684212" y="0"/>
            <a:ext cx="9978872" cy="5884606"/>
          </a:xfrm>
          <a:effectLst>
            <a:outerShdw blurRad="76200" dist="12700" dir="2700000" sy="-23000" kx="-800400" algn="bl" rotWithShape="0">
              <a:prstClr val="black">
                <a:alpha val="20000"/>
              </a:prstClr>
            </a:outerShdw>
          </a:effectLst>
          <a:scene3d>
            <a:camera prst="perspectiveContrastingRightFacing"/>
            <a:lightRig rig="threePt" dir="t"/>
          </a:scene3d>
        </p:spPr>
        <p:txBody>
          <a:bodyPr>
            <a:normAutofit/>
          </a:bodyPr>
          <a:lstStyle/>
          <a:p>
            <a:pPr marL="0" indent="0" algn="ctr">
              <a:buNone/>
            </a:pPr>
            <a:r>
              <a:rPr lang="el-GR" sz="2400" dirty="0">
                <a:solidFill>
                  <a:schemeClr val="tx1"/>
                </a:solidFill>
              </a:rPr>
              <a:t> </a:t>
            </a:r>
            <a:r>
              <a:rPr lang="el-GR" sz="4800" dirty="0">
                <a:solidFill>
                  <a:schemeClr val="tx1"/>
                </a:solidFill>
                <a:latin typeface="Book Antiqua" panose="02040602050305030304" pitchFamily="18" charset="0"/>
              </a:rPr>
              <a:t>ΣΑΣ ΕΥΧΑΡΙΣΤΟΥΜΕ!!! </a:t>
            </a:r>
            <a:endParaRPr lang="en-US" sz="4400" dirty="0">
              <a:solidFill>
                <a:schemeClr val="tx1"/>
              </a:solidFill>
              <a:latin typeface="Book Antiqua" panose="02040602050305030304" pitchFamily="18" charset="0"/>
            </a:endParaRPr>
          </a:p>
        </p:txBody>
      </p:sp>
    </p:spTree>
    <p:extLst>
      <p:ext uri="{BB962C8B-B14F-4D97-AF65-F5344CB8AC3E}">
        <p14:creationId xmlns:p14="http://schemas.microsoft.com/office/powerpoint/2010/main" val="149499545"/>
      </p:ext>
    </p:extLst>
  </p:cSld>
  <p:clrMapOvr>
    <a:masterClrMapping/>
  </p:clrMapOvr>
  <p:transition spd="slow">
    <p:plus/>
  </p:transition>
</p:sld>
</file>

<file path=ppt/theme/theme1.xml><?xml version="1.0" encoding="utf-8"?>
<a:theme xmlns:a="http://schemas.openxmlformats.org/drawingml/2006/main" name="Κομμάτι">
  <a:themeElements>
    <a:clrScheme name="Πορτοκαλί κίτρινο">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Κομμάτι">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Κομμάτι">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35931</TotalTime>
  <Words>266</Words>
  <Application>Microsoft Office PowerPoint</Application>
  <PresentationFormat>Ευρεία οθόνη</PresentationFormat>
  <Paragraphs>39</Paragraphs>
  <Slides>8</Slides>
  <Notes>0</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8</vt:i4>
      </vt:variant>
    </vt:vector>
  </HeadingPairs>
  <TitlesOfParts>
    <vt:vector size="13" baseType="lpstr">
      <vt:lpstr>Book Antiqua</vt:lpstr>
      <vt:lpstr>Century Gothic</vt:lpstr>
      <vt:lpstr>Wingdings</vt:lpstr>
      <vt:lpstr>Wingdings 3</vt:lpstr>
      <vt:lpstr>Κομμάτι</vt:lpstr>
      <vt:lpstr>ΤΗΡΗΣΗ  ΛΟΓΑΡΙΣΜΩΝ ΠΕΛΑΤΩΝ</vt:lpstr>
      <vt:lpstr>ΕΙΣΑΓΩΓΗ </vt:lpstr>
      <vt:lpstr>ΘΑ ΑΝΑΦΕΡΘΟΥΜΕ (1/2) </vt:lpstr>
      <vt:lpstr>Παρουσίαση του PowerPoint</vt:lpstr>
      <vt:lpstr>Θα αναφερθουμε (2/2)  </vt:lpstr>
      <vt:lpstr>Παρουσίαση του PowerPoint</vt:lpstr>
      <vt:lpstr>βΙΒΛΙΟΓΡΑΦΙΑ</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ΤΗΡΗΣΗ  ΛΟΓΑΡΙΣΜΩΝ ΠΕΛΑΤΩΝ</dc:title>
  <dc:creator>Φένια</dc:creator>
  <cp:lastModifiedBy>Φένια</cp:lastModifiedBy>
  <cp:revision>22</cp:revision>
  <dcterms:created xsi:type="dcterms:W3CDTF">2019-01-13T14:04:57Z</dcterms:created>
  <dcterms:modified xsi:type="dcterms:W3CDTF">2019-02-07T12:55:59Z</dcterms:modified>
</cp:coreProperties>
</file>