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l-GR" dirty="0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dirty="0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2/6/2019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217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Πανοραμική 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l-GR" dirty="0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 dirty="0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dirty="0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179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Τίτλος και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l-GR" dirty="0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dirty="0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3828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Εισαγωγικά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l-GR" dirty="0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dirty="0"/>
              <a:t>Στυλ κειμένου υποδείγματος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dirty="0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45807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Κάρτα ονόματ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l-GR" dirty="0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dirty="0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00219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στήλε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l-GR" dirty="0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dirty="0"/>
              <a:t>Στυλ κειμένου υποδείγματος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dirty="0"/>
              <a:t>Στυλ κειμένου υποδείγματος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dirty="0"/>
              <a:t>Στυλ κειμένου υποδείγματος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dirty="0"/>
              <a:t>Στυλ κειμένου υποδείγματος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dirty="0"/>
              <a:t>Στυλ κειμένου υποδείγματος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dirty="0"/>
              <a:t>Στυλ κειμένου υποδείγματος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2/6/2019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1755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Στήλη 3 εικόνω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l-GR" dirty="0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dirty="0"/>
              <a:t>Στυλ κειμένου υποδείγματος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 dirty="0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dirty="0"/>
              <a:t>Στυλ κειμένου υποδείγματος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dirty="0"/>
              <a:t>Στυλ κειμένου υποδείγματος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 dirty="0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dirty="0"/>
              <a:t>Στυλ κειμένου υποδείγματος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dirty="0"/>
              <a:t>Στυλ κειμένου υποδείγματος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 dirty="0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dirty="0"/>
              <a:t>Στυλ κειμένου υποδείγματος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2/6/2019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2402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l-GR" dirty="0"/>
              <a:t>Στυλ κειμένου υποδείγματος</a:t>
            </a:r>
          </a:p>
          <a:p>
            <a:pPr lvl="1"/>
            <a:r>
              <a:rPr lang="el-GR" dirty="0"/>
              <a:t>Δεύτερο επίπεδο</a:t>
            </a:r>
          </a:p>
          <a:p>
            <a:pPr lvl="2"/>
            <a:r>
              <a:rPr lang="el-GR" dirty="0"/>
              <a:t>Τρίτο επίπεδο</a:t>
            </a:r>
          </a:p>
          <a:p>
            <a:pPr lvl="3"/>
            <a:r>
              <a:rPr lang="el-GR" dirty="0"/>
              <a:t>Τέταρτο επίπεδο</a:t>
            </a:r>
          </a:p>
          <a:p>
            <a:pPr lvl="4"/>
            <a:r>
              <a:rPr lang="el-GR" dirty="0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44747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l-GR" dirty="0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l-GR" dirty="0"/>
              <a:t>Στυλ κειμένου υποδείγματος</a:t>
            </a:r>
          </a:p>
          <a:p>
            <a:pPr lvl="1"/>
            <a:r>
              <a:rPr lang="el-GR" dirty="0"/>
              <a:t>Δεύτερο επίπεδο</a:t>
            </a:r>
          </a:p>
          <a:p>
            <a:pPr lvl="2"/>
            <a:r>
              <a:rPr lang="el-GR" dirty="0"/>
              <a:t>Τρίτο επίπεδο</a:t>
            </a:r>
          </a:p>
          <a:p>
            <a:pPr lvl="3"/>
            <a:r>
              <a:rPr lang="el-GR" dirty="0"/>
              <a:t>Τέταρτο επίπεδο</a:t>
            </a:r>
          </a:p>
          <a:p>
            <a:pPr lvl="4"/>
            <a:r>
              <a:rPr lang="el-GR" dirty="0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1511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dirty="0"/>
              <a:t>Στυλ κειμένου υποδείγματος</a:t>
            </a:r>
          </a:p>
          <a:p>
            <a:pPr lvl="1"/>
            <a:r>
              <a:rPr lang="el-GR" dirty="0"/>
              <a:t>Δεύτερο επίπεδο</a:t>
            </a:r>
          </a:p>
          <a:p>
            <a:pPr lvl="2"/>
            <a:r>
              <a:rPr lang="el-GR" dirty="0"/>
              <a:t>Τρίτο επίπεδο</a:t>
            </a:r>
          </a:p>
          <a:p>
            <a:pPr lvl="3"/>
            <a:r>
              <a:rPr lang="el-GR" dirty="0"/>
              <a:t>Τέταρτο επίπεδο</a:t>
            </a:r>
          </a:p>
          <a:p>
            <a:pPr lvl="4"/>
            <a:r>
              <a:rPr lang="el-GR" dirty="0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2560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l-GR" dirty="0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dirty="0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2/6/2019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936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l-GR" dirty="0"/>
              <a:t>Στυλ κειμένου υποδείγματος</a:t>
            </a:r>
          </a:p>
          <a:p>
            <a:pPr lvl="1"/>
            <a:r>
              <a:rPr lang="el-GR" dirty="0"/>
              <a:t>Δεύτερο επίπεδο</a:t>
            </a:r>
          </a:p>
          <a:p>
            <a:pPr lvl="2"/>
            <a:r>
              <a:rPr lang="el-GR" dirty="0"/>
              <a:t>Τρίτο επίπεδο</a:t>
            </a:r>
          </a:p>
          <a:p>
            <a:pPr lvl="3"/>
            <a:r>
              <a:rPr lang="el-GR" dirty="0"/>
              <a:t>Τέταρτο επίπεδο</a:t>
            </a:r>
          </a:p>
          <a:p>
            <a:pPr lvl="4"/>
            <a:r>
              <a:rPr lang="el-GR" dirty="0"/>
              <a:t>Πέμπτο επίπεδο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l-GR" dirty="0"/>
              <a:t>Στυλ κειμένου υποδείγματος</a:t>
            </a:r>
          </a:p>
          <a:p>
            <a:pPr lvl="1"/>
            <a:r>
              <a:rPr lang="el-GR" dirty="0"/>
              <a:t>Δεύτερο επίπεδο</a:t>
            </a:r>
          </a:p>
          <a:p>
            <a:pPr lvl="2"/>
            <a:r>
              <a:rPr lang="el-GR" dirty="0"/>
              <a:t>Τρίτο επίπεδο</a:t>
            </a:r>
          </a:p>
          <a:p>
            <a:pPr lvl="3"/>
            <a:r>
              <a:rPr lang="el-GR" dirty="0"/>
              <a:t>Τέταρτο επίπεδο</a:t>
            </a:r>
          </a:p>
          <a:p>
            <a:pPr lvl="4"/>
            <a:r>
              <a:rPr lang="el-GR" dirty="0"/>
              <a:t>Πέμπτο επίπεδο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2/6/2019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3657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dirty="0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dirty="0"/>
              <a:t>Στυλ κειμένου υποδείγματος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l-GR" dirty="0"/>
              <a:t>Στυλ κειμένου υποδείγματος</a:t>
            </a:r>
          </a:p>
          <a:p>
            <a:pPr lvl="1"/>
            <a:r>
              <a:rPr lang="el-GR" dirty="0"/>
              <a:t>Δεύτερο επίπεδο</a:t>
            </a:r>
          </a:p>
          <a:p>
            <a:pPr lvl="2"/>
            <a:r>
              <a:rPr lang="el-GR" dirty="0"/>
              <a:t>Τρίτο επίπεδο</a:t>
            </a:r>
          </a:p>
          <a:p>
            <a:pPr lvl="3"/>
            <a:r>
              <a:rPr lang="el-GR" dirty="0"/>
              <a:t>Τέταρτο επίπεδο</a:t>
            </a:r>
          </a:p>
          <a:p>
            <a:pPr lvl="4"/>
            <a:r>
              <a:rPr lang="el-GR" dirty="0"/>
              <a:t>Πέμπτο επίπεδο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dirty="0"/>
              <a:t>Στυλ κειμένου υποδείγματος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l-GR" dirty="0"/>
              <a:t>Στυλ κειμένου υποδείγματος</a:t>
            </a:r>
          </a:p>
          <a:p>
            <a:pPr lvl="1"/>
            <a:r>
              <a:rPr lang="el-GR" dirty="0"/>
              <a:t>Δεύτερο επίπεδο</a:t>
            </a:r>
          </a:p>
          <a:p>
            <a:pPr lvl="2"/>
            <a:r>
              <a:rPr lang="el-GR" dirty="0"/>
              <a:t>Τρίτο επίπεδο</a:t>
            </a:r>
          </a:p>
          <a:p>
            <a:pPr lvl="3"/>
            <a:r>
              <a:rPr lang="el-GR" dirty="0"/>
              <a:t>Τέταρτο επίπεδο</a:t>
            </a:r>
          </a:p>
          <a:p>
            <a:pPr lvl="4"/>
            <a:r>
              <a:rPr lang="el-GR" dirty="0"/>
              <a:t>Πέμπτο επίπεδο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2/6/2019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052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2/6/2019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002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2/6/2019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314871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l-GR" dirty="0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l-GR" dirty="0"/>
              <a:t>Στυλ κειμένου υποδείγματος</a:t>
            </a:r>
          </a:p>
          <a:p>
            <a:pPr lvl="1"/>
            <a:r>
              <a:rPr lang="el-GR" dirty="0"/>
              <a:t>Δεύτερο επίπεδο</a:t>
            </a:r>
          </a:p>
          <a:p>
            <a:pPr lvl="2"/>
            <a:r>
              <a:rPr lang="el-GR" dirty="0"/>
              <a:t>Τρίτο επίπεδο</a:t>
            </a:r>
          </a:p>
          <a:p>
            <a:pPr lvl="3"/>
            <a:r>
              <a:rPr lang="el-GR" dirty="0"/>
              <a:t>Τέταρτο επίπεδο</a:t>
            </a:r>
          </a:p>
          <a:p>
            <a:pPr lvl="4"/>
            <a:r>
              <a:rPr lang="el-GR" dirty="0"/>
              <a:t>Πέμπτο επίπεδο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dirty="0"/>
              <a:t>Στυλ κειμένου υποδείγματος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2/6/2019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609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l-GR" dirty="0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 dirty="0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dirty="0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2/6/2019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944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l-GR" dirty="0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dirty="0"/>
              <a:t>Στυλ κειμένου υποδείγματος</a:t>
            </a:r>
          </a:p>
          <a:p>
            <a:pPr lvl="1"/>
            <a:r>
              <a:rPr lang="el-GR" dirty="0"/>
              <a:t>Δεύτερο επίπεδο</a:t>
            </a:r>
          </a:p>
          <a:p>
            <a:pPr lvl="2"/>
            <a:r>
              <a:rPr lang="el-GR" dirty="0"/>
              <a:t>Τρίτο επίπεδο</a:t>
            </a:r>
          </a:p>
          <a:p>
            <a:pPr lvl="3"/>
            <a:r>
              <a:rPr lang="el-GR" dirty="0"/>
              <a:t>Τέταρτο επίπεδο</a:t>
            </a:r>
          </a:p>
          <a:p>
            <a:pPr lvl="4"/>
            <a:r>
              <a:rPr lang="el-GR" dirty="0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smtClean="0"/>
              <a:t>2/6/2019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51801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l.wikipedia.org/wiki/%CE%A5%CF%80%CE%BF%CE%BB%CE%BF%CE%B3%CE%B9%CF%83%CF%84%CE%AE%CF%82" TargetMode="External"/><Relationship Id="rId7" Type="http://schemas.openxmlformats.org/officeDocument/2006/relationships/hyperlink" Target="https://el.wikipedia.org/wiki/%CE%A4%CE%B7%CE%BB%CE%B5%CF%80%CE%B9%CE%BA%CE%BF%CE%B9%CE%BD%CF%89%CE%BD%CE%AF%CE%B5%CF%82" TargetMode="External"/><Relationship Id="rId2" Type="http://schemas.openxmlformats.org/officeDocument/2006/relationships/hyperlink" Target="https://el.wikipedia.org/wiki/%CE%91%CF%85%CF%84%CE%BF%CE%BC%CE%B1%CF%84%CE%B9%CF%83%CE%BC%CF%8C%CF%82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el.wikipedia.org/wiki/%CE%A5%CE%BB%CE%B9%CE%BA%CF%8C_%CF%85%CF%80%CE%BF%CE%BB%CE%BF%CE%B3%CE%B9%CF%83%CF%84%CE%AE" TargetMode="External"/><Relationship Id="rId5" Type="http://schemas.openxmlformats.org/officeDocument/2006/relationships/hyperlink" Target="https://el.wikipedia.org/wiki/%CE%9B%CE%BF%CE%B3%CE%B9%CF%83%CE%BC%CE%B9%CE%BA%CF%8C" TargetMode="External"/><Relationship Id="rId4" Type="http://schemas.openxmlformats.org/officeDocument/2006/relationships/hyperlink" Target="https://el.wikipedia.org/wiki/%CE%A0%CE%BB%CE%B7%CF%81%CE%BF%CF%86%CE%BF%CF%81%CE%AF%CE%B1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orthcrs.gr/index.asp?a_id=1221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-old.forthcrs.gr/index.asp?a_id=1337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C29F8ACA-4281-4570-90A9-6C87BBBB571B}"/>
              </a:ext>
            </a:extLst>
          </p:cNvPr>
          <p:cNvSpPr txBox="1"/>
          <p:nvPr/>
        </p:nvSpPr>
        <p:spPr>
          <a:xfrm>
            <a:off x="4724400" y="285916"/>
            <a:ext cx="2743200" cy="1323439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 dirty="0">
                <a:latin typeface="Arial, serif"/>
              </a:rPr>
              <a:t>Τ.Ε.Ι ΣΤΕΡΕΑΣ ΕΛΛΑΔΑΣ</a:t>
            </a:r>
          </a:p>
          <a:p>
            <a:pPr algn="ctr"/>
            <a:r>
              <a:rPr lang="en-US" sz="1600" b="1" dirty="0">
                <a:latin typeface="Arial, serif"/>
              </a:rPr>
              <a:t>ΠΑΡΑΡΤΗΜΑ ΑΜΦΙΣΣΑΣ</a:t>
            </a:r>
          </a:p>
          <a:p>
            <a:pPr algn="ctr"/>
            <a:r>
              <a:rPr lang="en-US" sz="1600" b="1" dirty="0">
                <a:latin typeface="Arial, serif"/>
              </a:rPr>
              <a:t>ΣΧΟΛΗ ΔΙΟΙΚΗΣΗΣ ΚΑΙ ΟΙΚΟΝΟΜΙΑΣ</a:t>
            </a:r>
          </a:p>
          <a:p>
            <a:pPr algn="ctr"/>
            <a:r>
              <a:rPr lang="en-US" sz="1600" b="1" dirty="0">
                <a:latin typeface="Arial, serif"/>
              </a:rPr>
              <a:t>ΤΜΗΜΑ ΔΟΕΠΤΜ</a:t>
            </a:r>
          </a:p>
        </p:txBody>
      </p:sp>
      <p:pic>
        <p:nvPicPr>
          <p:cNvPr id="17" name="Εικόνα 17">
            <a:extLst>
              <a:ext uri="{FF2B5EF4-FFF2-40B4-BE49-F238E27FC236}">
                <a16:creationId xmlns:a16="http://schemas.microsoft.com/office/drawing/2014/main" id="{FAF6A511-A9F0-4D79-80B2-56C227FE19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8740" y="1784230"/>
            <a:ext cx="3505199" cy="290135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7B851EB-1C14-4E4A-AB52-A9C6DC00BF45}"/>
              </a:ext>
            </a:extLst>
          </p:cNvPr>
          <p:cNvSpPr txBox="1"/>
          <p:nvPr/>
        </p:nvSpPr>
        <p:spPr>
          <a:xfrm>
            <a:off x="368060" y="5253762"/>
            <a:ext cx="4655387" cy="1354217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 err="1">
                <a:latin typeface="Arial"/>
                <a:cs typeface="Arial"/>
              </a:rPr>
              <a:t>Ονομ</a:t>
            </a:r>
            <a:r>
              <a:rPr lang="en-US" sz="1600" b="1" dirty="0">
                <a:latin typeface="Arial"/>
                <a:cs typeface="Arial"/>
              </a:rPr>
              <a:t>α</a:t>
            </a:r>
            <a:r>
              <a:rPr lang="en-US" sz="1600" b="1" dirty="0" err="1">
                <a:latin typeface="Arial"/>
                <a:cs typeface="Arial"/>
              </a:rPr>
              <a:t>τε</a:t>
            </a:r>
            <a:r>
              <a:rPr lang="en-US" sz="1600" b="1" dirty="0">
                <a:latin typeface="Arial"/>
                <a:cs typeface="Arial"/>
              </a:rPr>
              <a:t>π</a:t>
            </a:r>
            <a:r>
              <a:rPr lang="en-US" sz="1600" b="1" dirty="0" err="1">
                <a:latin typeface="Arial"/>
                <a:cs typeface="Arial"/>
              </a:rPr>
              <a:t>ώνυμο</a:t>
            </a:r>
            <a:r>
              <a:rPr lang="en-US" sz="1600" b="1" dirty="0">
                <a:latin typeface="Arial"/>
                <a:cs typeface="Arial"/>
              </a:rPr>
              <a:t>: </a:t>
            </a:r>
            <a:r>
              <a:rPr lang="en-US" sz="1600" b="1" dirty="0" err="1">
                <a:latin typeface="Arial"/>
                <a:cs typeface="Arial"/>
              </a:rPr>
              <a:t>Κλώθου</a:t>
            </a:r>
            <a:r>
              <a:rPr lang="en-US" sz="1600" b="1" dirty="0">
                <a:latin typeface="Arial"/>
                <a:cs typeface="Arial"/>
              </a:rPr>
              <a:t> </a:t>
            </a:r>
            <a:r>
              <a:rPr lang="en-US" sz="1600" b="1" dirty="0" err="1">
                <a:latin typeface="Arial"/>
                <a:cs typeface="Arial"/>
              </a:rPr>
              <a:t>Ιλιάνν</a:t>
            </a:r>
            <a:r>
              <a:rPr lang="en-US" sz="1600" b="1" dirty="0">
                <a:latin typeface="Arial"/>
                <a:cs typeface="Arial"/>
              </a:rPr>
              <a:t>α</a:t>
            </a:r>
          </a:p>
          <a:p>
            <a:r>
              <a:rPr lang="en-US" sz="1600" b="1" dirty="0" err="1">
                <a:latin typeface="Arial"/>
                <a:cs typeface="Arial"/>
              </a:rPr>
              <a:t>Αριθμός</a:t>
            </a:r>
            <a:r>
              <a:rPr lang="en-US" sz="1600" b="1" dirty="0">
                <a:latin typeface="Arial"/>
                <a:cs typeface="Arial"/>
              </a:rPr>
              <a:t> μητρώου:287</a:t>
            </a:r>
          </a:p>
          <a:p>
            <a:r>
              <a:rPr lang="en-US" sz="1600" b="1" err="1">
                <a:latin typeface="Arial"/>
                <a:cs typeface="Arial"/>
              </a:rPr>
              <a:t>Εισηγητής</a:t>
            </a:r>
            <a:r>
              <a:rPr lang="en-US" sz="1600" b="1" dirty="0">
                <a:latin typeface="Arial"/>
                <a:cs typeface="Arial"/>
              </a:rPr>
              <a:t>: Παπα</a:t>
            </a:r>
            <a:r>
              <a:rPr lang="en-US" sz="1600" b="1" err="1">
                <a:latin typeface="Arial"/>
                <a:cs typeface="Arial"/>
              </a:rPr>
              <a:t>γιάννης</a:t>
            </a:r>
            <a:r>
              <a:rPr lang="en-US" sz="1600" b="1" dirty="0">
                <a:latin typeface="Arial"/>
                <a:cs typeface="Arial"/>
              </a:rPr>
              <a:t> </a:t>
            </a:r>
            <a:r>
              <a:rPr lang="en-US" sz="1600" b="1" err="1">
                <a:latin typeface="Arial"/>
                <a:cs typeface="Arial"/>
              </a:rPr>
              <a:t>Δημήτρης</a:t>
            </a:r>
            <a:endParaRPr lang="en-US" sz="1600" b="1">
              <a:latin typeface="Arial"/>
              <a:cs typeface="Arial"/>
            </a:endParaRPr>
          </a:p>
          <a:p>
            <a:r>
              <a:rPr lang="en-US" sz="1600" b="1" err="1">
                <a:latin typeface="Arial"/>
                <a:cs typeface="Arial"/>
              </a:rPr>
              <a:t>Εξάμηνο</a:t>
            </a:r>
            <a:r>
              <a:rPr lang="en-US" sz="1600" b="1" dirty="0">
                <a:latin typeface="Arial"/>
                <a:cs typeface="Arial"/>
              </a:rPr>
              <a:t>: Ζ΄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165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F80D55A-49A7-4C6F-9704-46900241D067}"/>
              </a:ext>
            </a:extLst>
          </p:cNvPr>
          <p:cNvSpPr txBox="1"/>
          <p:nvPr/>
        </p:nvSpPr>
        <p:spPr>
          <a:xfrm>
            <a:off x="468702" y="1403231"/>
            <a:ext cx="10406331" cy="4401205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457200" indent="-457200">
              <a:buAutoNum type="arabicPeriod"/>
            </a:pPr>
            <a:endParaRPr lang="el-GR" sz="2000" b="1" dirty="0">
              <a:latin typeface="Arial, serif"/>
            </a:endParaRPr>
          </a:p>
          <a:p>
            <a:r>
              <a:rPr lang="el-GR" sz="2000" b="1" dirty="0">
                <a:latin typeface="Arial, serif"/>
              </a:rPr>
              <a:t>                                                 ΠΛΗΡΟΦΟΡΙΑΚΑ ΣΥΣΤΗΜΑΤΑ</a:t>
            </a:r>
          </a:p>
          <a:p>
            <a:endParaRPr lang="el-GR" sz="2000" b="1" dirty="0">
              <a:latin typeface="Arial, serif"/>
            </a:endParaRPr>
          </a:p>
          <a:p>
            <a:endParaRPr lang="el-GR" sz="2000" b="1" dirty="0">
              <a:latin typeface="Arial, serif"/>
            </a:endParaRPr>
          </a:p>
          <a:p>
            <a:r>
              <a:rPr lang="el-GR" sz="2000" b="1" dirty="0">
                <a:latin typeface="Arial, serif"/>
              </a:rPr>
              <a:t>Πληροφοριακά συστήματα </a:t>
            </a:r>
            <a:r>
              <a:rPr lang="el-GR" sz="2000" dirty="0">
                <a:latin typeface="Arial, serif"/>
              </a:rPr>
              <a:t>ονομάζεται ένα σύνολο διαδικασιών, ανθρώπινου δυναμικού και </a:t>
            </a:r>
            <a:r>
              <a:rPr lang="el-GR" sz="2000" u="sng" dirty="0">
                <a:solidFill>
                  <a:schemeClr val="tx1">
                    <a:lumMod val="95000"/>
                  </a:schemeClr>
                </a:solidFill>
                <a:latin typeface="Arial, serif"/>
                <a:hlinkClick r:id="rId2"/>
              </a:rPr>
              <a:t>αυτοματοποιημένων</a:t>
            </a:r>
            <a:r>
              <a:rPr lang="el-GR" sz="2000" u="sng" dirty="0">
                <a:solidFill>
                  <a:schemeClr val="tx1">
                    <a:lumMod val="95000"/>
                  </a:schemeClr>
                </a:solidFill>
                <a:latin typeface="Arial, serif"/>
              </a:rPr>
              <a:t> </a:t>
            </a:r>
            <a:r>
              <a:rPr lang="el-GR" sz="2000" u="sng" dirty="0">
                <a:solidFill>
                  <a:schemeClr val="tx1">
                    <a:lumMod val="95000"/>
                  </a:schemeClr>
                </a:solidFill>
                <a:latin typeface="Arial, serif"/>
                <a:hlinkClick r:id="rId3"/>
              </a:rPr>
              <a:t>υπολογιστικών</a:t>
            </a:r>
            <a:r>
              <a:rPr lang="el-GR" sz="2000" u="sng" dirty="0">
                <a:solidFill>
                  <a:schemeClr val="tx1">
                    <a:lumMod val="95000"/>
                  </a:schemeClr>
                </a:solidFill>
                <a:latin typeface="Arial, serif"/>
              </a:rPr>
              <a:t> </a:t>
            </a:r>
            <a:r>
              <a:rPr lang="el-GR" sz="2000" dirty="0">
                <a:latin typeface="Arial, serif"/>
              </a:rPr>
              <a:t>συστημάτων, που προορίζονται για:</a:t>
            </a:r>
            <a:endParaRPr lang="el-GR" dirty="0">
              <a:latin typeface="Century Gothic" panose="020B0502020202020204"/>
            </a:endParaRPr>
          </a:p>
          <a:p>
            <a:r>
              <a:rPr lang="el-GR" sz="2000" dirty="0">
                <a:latin typeface="Arial, serif"/>
              </a:rPr>
              <a:t>1-τη συλλογή, </a:t>
            </a:r>
            <a:endParaRPr lang="el-GR" dirty="0">
              <a:latin typeface="Century Gothic" panose="020B0502020202020204"/>
            </a:endParaRPr>
          </a:p>
          <a:p>
            <a:r>
              <a:rPr lang="el-GR" sz="2000" dirty="0">
                <a:latin typeface="Arial, serif"/>
              </a:rPr>
              <a:t>2-εγγραφή, </a:t>
            </a:r>
            <a:endParaRPr lang="el-GR" dirty="0">
              <a:latin typeface="Century Gothic" panose="020B0502020202020204"/>
            </a:endParaRPr>
          </a:p>
          <a:p>
            <a:r>
              <a:rPr lang="el-GR" sz="2000" dirty="0">
                <a:latin typeface="Arial, serif"/>
              </a:rPr>
              <a:t>3-ανάκτηση,</a:t>
            </a:r>
            <a:endParaRPr lang="el-GR" dirty="0">
              <a:latin typeface="Century Gothic" panose="020B0502020202020204"/>
            </a:endParaRPr>
          </a:p>
          <a:p>
            <a:r>
              <a:rPr lang="el-GR" sz="2000" dirty="0">
                <a:latin typeface="Arial, serif"/>
              </a:rPr>
              <a:t>4-επεξεργασία, </a:t>
            </a:r>
            <a:endParaRPr lang="el-GR" dirty="0">
              <a:latin typeface="Century Gothic" panose="020B0502020202020204"/>
            </a:endParaRPr>
          </a:p>
          <a:p>
            <a:r>
              <a:rPr lang="el-GR" sz="2000" dirty="0">
                <a:latin typeface="Arial, serif"/>
              </a:rPr>
              <a:t>5-αποθήκευση και ανάλυση </a:t>
            </a:r>
            <a:r>
              <a:rPr lang="el-GR" sz="2000" dirty="0">
                <a:latin typeface="Arial, serif"/>
                <a:hlinkClick r:id="rId4"/>
              </a:rPr>
              <a:t>πληροφοριών</a:t>
            </a:r>
            <a:r>
              <a:rPr lang="el-GR" sz="2000" dirty="0">
                <a:latin typeface="Arial, serif"/>
              </a:rPr>
              <a:t>. </a:t>
            </a:r>
            <a:endParaRPr lang="el-GR">
              <a:latin typeface="Century Gothic" panose="020B0502020202020204"/>
            </a:endParaRPr>
          </a:p>
          <a:p>
            <a:endParaRPr lang="el-GR" sz="2000" dirty="0">
              <a:latin typeface="Arial, serif"/>
            </a:endParaRPr>
          </a:p>
          <a:p>
            <a:r>
              <a:rPr lang="el-GR" sz="2000" dirty="0">
                <a:latin typeface="Arial, serif"/>
              </a:rPr>
              <a:t>Τα συστήματα αυτά μπορούν να περιλαμβάνουν </a:t>
            </a:r>
            <a:r>
              <a:rPr lang="el-GR" sz="2000" dirty="0">
                <a:latin typeface="Arial, serif"/>
                <a:hlinkClick r:id="rId5"/>
              </a:rPr>
              <a:t>λογισμικό</a:t>
            </a:r>
            <a:r>
              <a:rPr lang="el-GR" sz="2000" dirty="0">
                <a:latin typeface="Arial, serif"/>
              </a:rPr>
              <a:t>,</a:t>
            </a:r>
            <a:r>
              <a:rPr lang="el-GR" sz="2000" dirty="0">
                <a:latin typeface="Arial, serif"/>
                <a:hlinkClick r:id="rId6"/>
              </a:rPr>
              <a:t>υλικό</a:t>
            </a:r>
            <a:r>
              <a:rPr lang="el-GR" sz="2000" dirty="0">
                <a:latin typeface="Arial, serif"/>
              </a:rPr>
              <a:t> και </a:t>
            </a:r>
            <a:r>
              <a:rPr lang="el-GR" sz="2000" dirty="0">
                <a:latin typeface="Arial, serif"/>
                <a:hlinkClick r:id="rId7"/>
              </a:rPr>
              <a:t>τηλεπικοινωνιακό</a:t>
            </a:r>
            <a:r>
              <a:rPr lang="el-GR" sz="2000" dirty="0">
                <a:latin typeface="Arial, serif"/>
              </a:rPr>
              <a:t> σκέλος.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67958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D6D380C-172D-4B4A-973D-384C46806EB2}"/>
              </a:ext>
            </a:extLst>
          </p:cNvPr>
          <p:cNvSpPr txBox="1"/>
          <p:nvPr/>
        </p:nvSpPr>
        <p:spPr>
          <a:xfrm>
            <a:off x="138023" y="799382"/>
            <a:ext cx="10276935" cy="5940088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latin typeface="Arial"/>
                <a:cs typeface="Arial"/>
              </a:rPr>
              <a:t>Η </a:t>
            </a:r>
            <a:r>
              <a:rPr lang="en-US" sz="2000" dirty="0" err="1">
                <a:latin typeface="Arial"/>
                <a:cs typeface="Arial"/>
              </a:rPr>
              <a:t>FORTHcrs</a:t>
            </a:r>
            <a:r>
              <a:rPr lang="en-US" sz="2000" dirty="0">
                <a:latin typeface="Arial"/>
                <a:cs typeface="Arial"/>
              </a:rPr>
              <a:t>, </a:t>
            </a:r>
            <a:r>
              <a:rPr lang="en-US" sz="2000" dirty="0" err="1">
                <a:latin typeface="Arial"/>
                <a:cs typeface="Arial"/>
              </a:rPr>
              <a:t>ετ</a:t>
            </a:r>
            <a:r>
              <a:rPr lang="en-US" sz="2000" dirty="0">
                <a:latin typeface="Arial"/>
                <a:cs typeface="Arial"/>
              </a:rPr>
              <a:t>α</a:t>
            </a:r>
            <a:r>
              <a:rPr lang="en-US" sz="2000" dirty="0" err="1">
                <a:latin typeface="Arial"/>
                <a:cs typeface="Arial"/>
              </a:rPr>
              <a:t>ιρί</a:t>
            </a:r>
            <a:r>
              <a:rPr lang="en-US" sz="2000" dirty="0">
                <a:latin typeface="Arial"/>
                <a:cs typeface="Arial"/>
              </a:rPr>
              <a:t>α </a:t>
            </a:r>
            <a:r>
              <a:rPr lang="en-US" sz="2000" dirty="0" err="1">
                <a:latin typeface="Arial"/>
                <a:cs typeface="Arial"/>
              </a:rPr>
              <a:t>μέλος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του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ομίλου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FORTHnet</a:t>
            </a:r>
            <a:r>
              <a:rPr lang="en-US" sz="2000" dirty="0">
                <a:latin typeface="Arial"/>
                <a:cs typeface="Arial"/>
              </a:rPr>
              <a:t>, </a:t>
            </a:r>
            <a:r>
              <a:rPr lang="en-US" sz="2000" dirty="0" err="1">
                <a:latin typeface="Arial"/>
                <a:cs typeface="Arial"/>
              </a:rPr>
              <a:t>δημιουργήθηκε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τον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Δεκέμ</a:t>
            </a:r>
            <a:r>
              <a:rPr lang="en-US" sz="2000" dirty="0">
                <a:latin typeface="Arial"/>
                <a:cs typeface="Arial"/>
              </a:rPr>
              <a:t>β</a:t>
            </a:r>
            <a:r>
              <a:rPr lang="en-US" sz="2000" dirty="0" err="1">
                <a:latin typeface="Arial"/>
                <a:cs typeface="Arial"/>
              </a:rPr>
              <a:t>ριο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του</a:t>
            </a:r>
            <a:r>
              <a:rPr lang="en-US" sz="2000" dirty="0">
                <a:latin typeface="Arial"/>
                <a:cs typeface="Arial"/>
              </a:rPr>
              <a:t> 1999 </a:t>
            </a:r>
            <a:r>
              <a:rPr lang="en-US" sz="2000" dirty="0" err="1">
                <a:latin typeface="Arial"/>
                <a:cs typeface="Arial"/>
              </a:rPr>
              <a:t>με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σκο</a:t>
            </a:r>
            <a:r>
              <a:rPr lang="en-US" sz="2000" dirty="0">
                <a:latin typeface="Arial"/>
                <a:cs typeface="Arial"/>
              </a:rPr>
              <a:t>πό </a:t>
            </a:r>
            <a:r>
              <a:rPr lang="en-US" sz="2000" dirty="0" err="1">
                <a:latin typeface="Arial"/>
                <a:cs typeface="Arial"/>
              </a:rPr>
              <a:t>την</a:t>
            </a:r>
            <a:r>
              <a:rPr lang="en-US" sz="2000" dirty="0">
                <a:latin typeface="Arial"/>
                <a:cs typeface="Arial"/>
              </a:rPr>
              <a:t> πα</a:t>
            </a:r>
            <a:r>
              <a:rPr lang="en-US" sz="2000" dirty="0" err="1">
                <a:latin typeface="Arial"/>
                <a:cs typeface="Arial"/>
              </a:rPr>
              <a:t>ροχή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ολοκληρωμένων</a:t>
            </a:r>
            <a:r>
              <a:rPr lang="en-US" sz="2000" dirty="0">
                <a:latin typeface="Arial"/>
                <a:cs typeface="Arial"/>
              </a:rPr>
              <a:t> υπ</a:t>
            </a:r>
            <a:r>
              <a:rPr lang="en-US" sz="2000" dirty="0" err="1">
                <a:latin typeface="Arial"/>
                <a:cs typeface="Arial"/>
              </a:rPr>
              <a:t>ηρεσιών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τουριστικής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ύλης</a:t>
            </a:r>
            <a:r>
              <a:rPr lang="en-US" sz="2000" dirty="0">
                <a:latin typeface="Arial"/>
                <a:cs typeface="Arial"/>
              </a:rPr>
              <a:t>, </a:t>
            </a:r>
            <a:r>
              <a:rPr lang="en-US" sz="2000" dirty="0" err="1">
                <a:latin typeface="Arial"/>
                <a:cs typeface="Arial"/>
              </a:rPr>
              <a:t>την</a:t>
            </a:r>
            <a:r>
              <a:rPr lang="en-US" sz="2000" dirty="0">
                <a:latin typeface="Arial"/>
                <a:cs typeface="Arial"/>
              </a:rPr>
              <a:t> α</a:t>
            </a:r>
            <a:r>
              <a:rPr lang="en-US" sz="2000" dirty="0" err="1">
                <a:latin typeface="Arial"/>
                <a:cs typeface="Arial"/>
              </a:rPr>
              <a:t>νά</a:t>
            </a:r>
            <a:r>
              <a:rPr lang="en-US" sz="2000" dirty="0">
                <a:latin typeface="Arial"/>
                <a:cs typeface="Arial"/>
              </a:rPr>
              <a:t>π</a:t>
            </a:r>
            <a:r>
              <a:rPr lang="en-US" sz="2000" dirty="0" err="1">
                <a:latin typeface="Arial"/>
                <a:cs typeface="Arial"/>
              </a:rPr>
              <a:t>τυξη</a:t>
            </a:r>
            <a:r>
              <a:rPr lang="en-US" sz="2000" dirty="0">
                <a:latin typeface="Arial"/>
                <a:cs typeface="Arial"/>
              </a:rPr>
              <a:t>, </a:t>
            </a:r>
            <a:r>
              <a:rPr lang="en-US" sz="2000" dirty="0" err="1">
                <a:latin typeface="Arial"/>
                <a:cs typeface="Arial"/>
              </a:rPr>
              <a:t>την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έρευν</a:t>
            </a:r>
            <a:r>
              <a:rPr lang="en-US" sz="2000" dirty="0">
                <a:latin typeface="Arial"/>
                <a:cs typeface="Arial"/>
              </a:rPr>
              <a:t>α, </a:t>
            </a:r>
            <a:r>
              <a:rPr lang="en-US" sz="2000" dirty="0" err="1">
                <a:latin typeface="Arial"/>
                <a:cs typeface="Arial"/>
              </a:rPr>
              <a:t>την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χρήση</a:t>
            </a:r>
            <a:r>
              <a:rPr lang="en-US" sz="2000" dirty="0">
                <a:latin typeface="Arial"/>
                <a:cs typeface="Arial"/>
              </a:rPr>
              <a:t> και </a:t>
            </a:r>
            <a:r>
              <a:rPr lang="en-US" sz="2000" dirty="0" err="1">
                <a:latin typeface="Arial"/>
                <a:cs typeface="Arial"/>
              </a:rPr>
              <a:t>την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εμ</a:t>
            </a:r>
            <a:r>
              <a:rPr lang="en-US" sz="2000" dirty="0">
                <a:latin typeface="Arial"/>
                <a:cs typeface="Arial"/>
              </a:rPr>
              <a:t>π</a:t>
            </a:r>
            <a:r>
              <a:rPr lang="en-US" sz="2000" dirty="0" err="1">
                <a:latin typeface="Arial"/>
                <a:cs typeface="Arial"/>
              </a:rPr>
              <a:t>ορί</a:t>
            </a:r>
            <a:r>
              <a:rPr lang="en-US" sz="2000" dirty="0">
                <a:latin typeface="Arial"/>
                <a:cs typeface="Arial"/>
              </a:rPr>
              <a:t>α </a:t>
            </a:r>
            <a:r>
              <a:rPr lang="en-US" sz="2000" dirty="0" err="1">
                <a:latin typeface="Arial"/>
                <a:cs typeface="Arial"/>
              </a:rPr>
              <a:t>ηλεκτρονικών</a:t>
            </a:r>
            <a:r>
              <a:rPr lang="en-US" sz="2000" dirty="0">
                <a:latin typeface="Arial"/>
                <a:cs typeface="Arial"/>
              </a:rPr>
              <a:t> π</a:t>
            </a:r>
            <a:r>
              <a:rPr lang="en-US" sz="2000" dirty="0" err="1">
                <a:latin typeface="Arial"/>
                <a:cs typeface="Arial"/>
              </a:rPr>
              <a:t>ροϊόντων</a:t>
            </a:r>
            <a:r>
              <a:rPr lang="en-US" sz="2000" dirty="0">
                <a:latin typeface="Arial"/>
                <a:cs typeface="Arial"/>
              </a:rPr>
              <a:t> και υπ</a:t>
            </a:r>
            <a:r>
              <a:rPr lang="en-US" sz="2000" dirty="0" err="1">
                <a:latin typeface="Arial"/>
                <a:cs typeface="Arial"/>
              </a:rPr>
              <a:t>ηρεσιών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δι</a:t>
            </a:r>
            <a:r>
              <a:rPr lang="en-US" sz="2000" dirty="0">
                <a:latin typeface="Arial"/>
                <a:cs typeface="Arial"/>
              </a:rPr>
              <a:t>α</a:t>
            </a:r>
            <a:r>
              <a:rPr lang="en-US" sz="2000" dirty="0" err="1">
                <a:latin typeface="Arial"/>
                <a:cs typeface="Arial"/>
              </a:rPr>
              <a:t>νομής</a:t>
            </a:r>
            <a:r>
              <a:rPr lang="en-US" sz="2000" dirty="0">
                <a:latin typeface="Arial"/>
                <a:cs typeface="Arial"/>
              </a:rPr>
              <a:t> και </a:t>
            </a:r>
            <a:r>
              <a:rPr lang="en-US" sz="2000" dirty="0" err="1">
                <a:latin typeface="Arial"/>
                <a:cs typeface="Arial"/>
              </a:rPr>
              <a:t>δι</a:t>
            </a:r>
            <a:r>
              <a:rPr lang="en-US" sz="2000" dirty="0">
                <a:latin typeface="Arial"/>
                <a:cs typeface="Arial"/>
              </a:rPr>
              <a:t>α</a:t>
            </a:r>
            <a:r>
              <a:rPr lang="en-US" sz="2000" dirty="0" err="1">
                <a:latin typeface="Arial"/>
                <a:cs typeface="Arial"/>
              </a:rPr>
              <a:t>χείρισης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τουριστικής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ύλης</a:t>
            </a:r>
            <a:r>
              <a:rPr lang="en-US" sz="2000" dirty="0">
                <a:latin typeface="Arial"/>
                <a:cs typeface="Arial"/>
              </a:rPr>
              <a:t>.</a:t>
            </a:r>
          </a:p>
          <a:p>
            <a:endParaRPr lang="en-US" sz="2000" dirty="0">
              <a:latin typeface="Arial"/>
              <a:cs typeface="Arial"/>
            </a:endParaRPr>
          </a:p>
          <a:p>
            <a:r>
              <a:rPr lang="en-US" sz="2000" dirty="0" err="1">
                <a:latin typeface="Arial"/>
                <a:cs typeface="Arial"/>
              </a:rPr>
              <a:t>Το</a:t>
            </a:r>
            <a:r>
              <a:rPr lang="en-US" sz="2000" dirty="0">
                <a:latin typeface="Arial"/>
                <a:cs typeface="Arial"/>
              </a:rPr>
              <a:t> κα</a:t>
            </a:r>
            <a:r>
              <a:rPr lang="en-US" sz="2000" dirty="0" err="1">
                <a:latin typeface="Arial"/>
                <a:cs typeface="Arial"/>
              </a:rPr>
              <a:t>λοκ</a:t>
            </a:r>
            <a:r>
              <a:rPr lang="en-US" sz="2000" dirty="0">
                <a:latin typeface="Arial"/>
                <a:cs typeface="Arial"/>
              </a:rPr>
              <a:t>α</a:t>
            </a:r>
            <a:r>
              <a:rPr lang="en-US" sz="2000" dirty="0" err="1">
                <a:latin typeface="Arial"/>
                <a:cs typeface="Arial"/>
              </a:rPr>
              <a:t>ίρι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του</a:t>
            </a:r>
            <a:r>
              <a:rPr lang="en-US" sz="2000" dirty="0">
                <a:latin typeface="Arial"/>
                <a:cs typeface="Arial"/>
              </a:rPr>
              <a:t> 2001 </a:t>
            </a:r>
            <a:r>
              <a:rPr lang="en-US" sz="2000" dirty="0" err="1">
                <a:latin typeface="Arial"/>
                <a:cs typeface="Arial"/>
              </a:rPr>
              <a:t>το</a:t>
            </a:r>
            <a:r>
              <a:rPr lang="en-US" sz="2000" dirty="0">
                <a:latin typeface="Arial"/>
                <a:cs typeface="Arial"/>
              </a:rPr>
              <a:t> π</a:t>
            </a:r>
            <a:r>
              <a:rPr lang="en-US" sz="2000" dirty="0" err="1">
                <a:latin typeface="Arial"/>
                <a:cs typeface="Arial"/>
              </a:rPr>
              <a:t>ρώτο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ολοκληρωμένο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ενι</a:t>
            </a:r>
            <a:r>
              <a:rPr lang="en-US" sz="2000" dirty="0">
                <a:latin typeface="Arial"/>
                <a:cs typeface="Arial"/>
              </a:rPr>
              <a:t>α</a:t>
            </a:r>
            <a:r>
              <a:rPr lang="en-US" sz="2000" dirty="0" err="1">
                <a:latin typeface="Arial"/>
                <a:cs typeface="Arial"/>
              </a:rPr>
              <a:t>ίο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σύστημ</a:t>
            </a:r>
            <a:r>
              <a:rPr lang="en-US" sz="2000" dirty="0">
                <a:latin typeface="Arial"/>
                <a:cs typeface="Arial"/>
              </a:rPr>
              <a:t>α </a:t>
            </a:r>
            <a:r>
              <a:rPr lang="en-US" sz="2000" dirty="0" err="1">
                <a:latin typeface="Arial"/>
                <a:cs typeface="Arial"/>
              </a:rPr>
              <a:t>δι</a:t>
            </a:r>
            <a:r>
              <a:rPr lang="en-US" sz="2000" dirty="0">
                <a:latin typeface="Arial"/>
                <a:cs typeface="Arial"/>
              </a:rPr>
              <a:t>α</a:t>
            </a:r>
            <a:r>
              <a:rPr lang="en-US" sz="2000" dirty="0" err="1">
                <a:latin typeface="Arial"/>
                <a:cs typeface="Arial"/>
              </a:rPr>
              <a:t>νομής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ηλεκτρονικών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κρ</a:t>
            </a:r>
            <a:r>
              <a:rPr lang="en-US" sz="2000" dirty="0">
                <a:latin typeface="Arial"/>
                <a:cs typeface="Arial"/>
              </a:rPr>
              <a:t>α</a:t>
            </a:r>
            <a:r>
              <a:rPr lang="en-US" sz="2000" dirty="0" err="1">
                <a:latin typeface="Arial"/>
                <a:cs typeface="Arial"/>
              </a:rPr>
              <a:t>τήσεων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στην</a:t>
            </a:r>
            <a:r>
              <a:rPr lang="en-US" sz="2000" dirty="0">
                <a:latin typeface="Arial"/>
                <a:cs typeface="Arial"/>
              </a:rPr>
              <a:t> α</a:t>
            </a:r>
            <a:r>
              <a:rPr lang="en-US" sz="2000" dirty="0" err="1">
                <a:latin typeface="Arial"/>
                <a:cs typeface="Arial"/>
              </a:rPr>
              <a:t>κτο</a:t>
            </a:r>
            <a:r>
              <a:rPr lang="en-US" sz="2000" dirty="0">
                <a:latin typeface="Arial"/>
                <a:cs typeface="Arial"/>
              </a:rPr>
              <a:t>π</a:t>
            </a:r>
            <a:r>
              <a:rPr lang="en-US" sz="2000" dirty="0" err="1">
                <a:latin typeface="Arial"/>
                <a:cs typeface="Arial"/>
              </a:rPr>
              <a:t>λοΐ</a:t>
            </a:r>
            <a:r>
              <a:rPr lang="en-US" sz="2000" dirty="0">
                <a:latin typeface="Arial"/>
                <a:cs typeface="Arial"/>
              </a:rPr>
              <a:t>α, </a:t>
            </a:r>
            <a:r>
              <a:rPr lang="en-US" sz="2000" dirty="0" err="1">
                <a:latin typeface="Arial"/>
                <a:cs typeface="Arial"/>
              </a:rPr>
              <a:t>με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το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όνομ</a:t>
            </a:r>
            <a:r>
              <a:rPr lang="en-US" sz="2000" dirty="0">
                <a:latin typeface="Arial"/>
                <a:cs typeface="Arial"/>
              </a:rPr>
              <a:t>α </a:t>
            </a:r>
            <a:r>
              <a:rPr lang="en-US" sz="2000" dirty="0" err="1">
                <a:latin typeface="Arial"/>
                <a:cs typeface="Arial"/>
              </a:rPr>
              <a:t>SeaConnect</a:t>
            </a:r>
            <a:r>
              <a:rPr lang="en-US" sz="2000" dirty="0">
                <a:latin typeface="Arial"/>
                <a:cs typeface="Arial"/>
              </a:rPr>
              <a:t>. </a:t>
            </a:r>
            <a:endParaRPr lang="en-US" dirty="0" err="1">
              <a:latin typeface="Century Gothic" panose="020B0502020202020204"/>
              <a:cs typeface="Arial"/>
            </a:endParaRPr>
          </a:p>
          <a:p>
            <a:endParaRPr lang="en-US" sz="2000" dirty="0">
              <a:latin typeface="Arial"/>
              <a:cs typeface="Arial"/>
            </a:endParaRPr>
          </a:p>
          <a:p>
            <a:r>
              <a:rPr lang="en-US" sz="2000" dirty="0" err="1">
                <a:latin typeface="Arial"/>
                <a:cs typeface="Arial"/>
              </a:rPr>
              <a:t>Σήμερ</a:t>
            </a:r>
            <a:r>
              <a:rPr lang="en-US" sz="2000" dirty="0">
                <a:latin typeface="Arial"/>
                <a:cs typeface="Arial"/>
              </a:rPr>
              <a:t>α, </a:t>
            </a:r>
            <a:r>
              <a:rPr lang="en-US" sz="2000" dirty="0" err="1">
                <a:latin typeface="Arial"/>
                <a:cs typeface="Arial"/>
              </a:rPr>
              <a:t>το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SeaConnect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συνδέει</a:t>
            </a:r>
            <a:r>
              <a:rPr lang="en-US" sz="2000" dirty="0">
                <a:latin typeface="Arial"/>
                <a:cs typeface="Arial"/>
              </a:rPr>
              <a:t> τα </a:t>
            </a:r>
            <a:r>
              <a:rPr lang="en-US" sz="2000" dirty="0" err="1">
                <a:latin typeface="Arial"/>
                <a:cs typeface="Arial"/>
              </a:rPr>
              <a:t>συστήμ</a:t>
            </a:r>
            <a:r>
              <a:rPr lang="en-US" sz="2000" dirty="0">
                <a:latin typeface="Arial"/>
                <a:cs typeface="Arial"/>
              </a:rPr>
              <a:t>ατα </a:t>
            </a:r>
            <a:r>
              <a:rPr lang="en-US" sz="2000" dirty="0" err="1">
                <a:latin typeface="Arial"/>
                <a:cs typeface="Arial"/>
              </a:rPr>
              <a:t>κρ</a:t>
            </a:r>
            <a:r>
              <a:rPr lang="en-US" sz="2000" dirty="0">
                <a:latin typeface="Arial"/>
                <a:cs typeface="Arial"/>
              </a:rPr>
              <a:t>α</a:t>
            </a:r>
            <a:r>
              <a:rPr lang="en-US" sz="2000" dirty="0" err="1">
                <a:latin typeface="Arial"/>
                <a:cs typeface="Arial"/>
              </a:rPr>
              <a:t>τήσεων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όλων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των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Ελληνικών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Ακτο</a:t>
            </a:r>
            <a:r>
              <a:rPr lang="en-US" sz="2000" dirty="0">
                <a:latin typeface="Arial"/>
                <a:cs typeface="Arial"/>
              </a:rPr>
              <a:t>π</a:t>
            </a:r>
            <a:r>
              <a:rPr lang="en-US" sz="2000" dirty="0" err="1">
                <a:latin typeface="Arial"/>
                <a:cs typeface="Arial"/>
              </a:rPr>
              <a:t>λοϊκών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Ετ</a:t>
            </a:r>
            <a:r>
              <a:rPr lang="en-US" sz="2000" dirty="0">
                <a:latin typeface="Arial"/>
                <a:cs typeface="Arial"/>
              </a:rPr>
              <a:t>α</a:t>
            </a:r>
            <a:r>
              <a:rPr lang="en-US" sz="2000" dirty="0" err="1">
                <a:latin typeface="Arial"/>
                <a:cs typeface="Arial"/>
              </a:rPr>
              <a:t>ιρειών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της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Ελλάδ</a:t>
            </a:r>
            <a:r>
              <a:rPr lang="en-US" sz="2000" dirty="0">
                <a:latin typeface="Arial"/>
                <a:cs typeface="Arial"/>
              </a:rPr>
              <a:t>ας και α</a:t>
            </a:r>
            <a:r>
              <a:rPr lang="en-US" sz="2000" dirty="0" err="1">
                <a:latin typeface="Arial"/>
                <a:cs typeface="Arial"/>
              </a:rPr>
              <a:t>κτο</a:t>
            </a:r>
            <a:r>
              <a:rPr lang="en-US" sz="2000" dirty="0">
                <a:latin typeface="Arial"/>
                <a:cs typeface="Arial"/>
              </a:rPr>
              <a:t>π</a:t>
            </a:r>
            <a:r>
              <a:rPr lang="en-US" sz="2000" dirty="0" err="1">
                <a:latin typeface="Arial"/>
                <a:cs typeface="Arial"/>
              </a:rPr>
              <a:t>λοϊκών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ετ</a:t>
            </a:r>
            <a:r>
              <a:rPr lang="en-US" sz="2000" dirty="0">
                <a:latin typeface="Arial"/>
                <a:cs typeface="Arial"/>
              </a:rPr>
              <a:t>α</a:t>
            </a:r>
            <a:r>
              <a:rPr lang="en-US" sz="2000" dirty="0" err="1">
                <a:latin typeface="Arial"/>
                <a:cs typeface="Arial"/>
              </a:rPr>
              <a:t>ιρειών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εκτός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Ελλάδ</a:t>
            </a:r>
            <a:r>
              <a:rPr lang="en-US" sz="2000" dirty="0">
                <a:latin typeface="Arial"/>
                <a:cs typeface="Arial"/>
              </a:rPr>
              <a:t>ας, </a:t>
            </a:r>
            <a:r>
              <a:rPr lang="en-US" sz="2000" dirty="0" err="1">
                <a:latin typeface="Arial"/>
                <a:cs typeface="Arial"/>
              </a:rPr>
              <a:t>μέσω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του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ενι</a:t>
            </a:r>
            <a:r>
              <a:rPr lang="en-US" sz="2000" dirty="0">
                <a:latin typeface="Arial"/>
                <a:cs typeface="Arial"/>
              </a:rPr>
              <a:t>α</a:t>
            </a:r>
            <a:r>
              <a:rPr lang="en-US" sz="2000" dirty="0" err="1">
                <a:latin typeface="Arial"/>
                <a:cs typeface="Arial"/>
              </a:rPr>
              <a:t>ίου</a:t>
            </a:r>
            <a:r>
              <a:rPr lang="en-US" sz="2000" dirty="0">
                <a:latin typeface="Arial"/>
                <a:cs typeface="Arial"/>
              </a:rPr>
              <a:t> interface </a:t>
            </a:r>
            <a:r>
              <a:rPr lang="en-US" sz="2000" dirty="0" err="1">
                <a:latin typeface="Arial"/>
                <a:cs typeface="Arial"/>
              </a:rPr>
              <a:t>OpenSeas</a:t>
            </a:r>
            <a:r>
              <a:rPr lang="en-US" sz="2000" dirty="0">
                <a:latin typeface="Arial"/>
                <a:cs typeface="Arial"/>
              </a:rPr>
              <a:t> </a:t>
            </a:r>
            <a:r>
              <a:rPr lang="en-US" sz="2000" dirty="0" err="1">
                <a:latin typeface="Arial"/>
                <a:cs typeface="Arial"/>
              </a:rPr>
              <a:t>με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δίκτυο</a:t>
            </a:r>
            <a:r>
              <a:rPr lang="en-US" sz="2000" dirty="0">
                <a:latin typeface="Arial"/>
                <a:cs typeface="Arial"/>
              </a:rPr>
              <a:t> 1.400 πρα</a:t>
            </a:r>
            <a:r>
              <a:rPr lang="en-US" sz="2000" dirty="0" err="1">
                <a:latin typeface="Arial"/>
                <a:cs typeface="Arial"/>
              </a:rPr>
              <a:t>κτορείων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στην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Ελλάδ</a:t>
            </a:r>
            <a:r>
              <a:rPr lang="en-US" sz="2000" dirty="0">
                <a:latin typeface="Arial"/>
                <a:cs typeface="Arial"/>
              </a:rPr>
              <a:t>α και </a:t>
            </a:r>
            <a:r>
              <a:rPr lang="en-US" sz="2000" dirty="0" err="1">
                <a:latin typeface="Arial"/>
                <a:cs typeface="Arial"/>
              </a:rPr>
              <a:t>το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εξωτερικό</a:t>
            </a:r>
            <a:r>
              <a:rPr lang="en-US" sz="2000" dirty="0">
                <a:latin typeface="Arial"/>
                <a:cs typeface="Arial"/>
              </a:rPr>
              <a:t>.</a:t>
            </a:r>
            <a:endParaRPr lang="en-US"/>
          </a:p>
          <a:p>
            <a:endParaRPr lang="en-US" sz="2000" dirty="0">
              <a:latin typeface="Arial"/>
              <a:cs typeface="Arial"/>
            </a:endParaRPr>
          </a:p>
          <a:p>
            <a:r>
              <a:rPr lang="en-US" sz="2000" dirty="0">
                <a:latin typeface="Arial"/>
                <a:cs typeface="Arial"/>
              </a:rPr>
              <a:t>Η π</a:t>
            </a:r>
            <a:r>
              <a:rPr lang="en-US" sz="2000" dirty="0" err="1">
                <a:latin typeface="Arial"/>
                <a:cs typeface="Arial"/>
              </a:rPr>
              <a:t>ροηγμένη</a:t>
            </a:r>
            <a:r>
              <a:rPr lang="en-US" sz="2000" dirty="0">
                <a:latin typeface="Arial"/>
                <a:cs typeface="Arial"/>
              </a:rPr>
              <a:t> πλα</a:t>
            </a:r>
            <a:r>
              <a:rPr lang="en-US" sz="2000" dirty="0" err="1">
                <a:latin typeface="Arial"/>
                <a:cs typeface="Arial"/>
              </a:rPr>
              <a:t>τφόρμ</a:t>
            </a:r>
            <a:r>
              <a:rPr lang="en-US" sz="2000" dirty="0">
                <a:latin typeface="Arial"/>
                <a:cs typeface="Arial"/>
              </a:rPr>
              <a:t>α </a:t>
            </a:r>
            <a:r>
              <a:rPr lang="en-US" sz="2000" dirty="0" err="1">
                <a:latin typeface="Arial"/>
                <a:cs typeface="Arial"/>
              </a:rPr>
              <a:t>SeaOnline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χρησιμο</a:t>
            </a:r>
            <a:r>
              <a:rPr lang="en-US" sz="2000" dirty="0">
                <a:latin typeface="Arial"/>
                <a:cs typeface="Arial"/>
              </a:rPr>
              <a:t>π</a:t>
            </a:r>
            <a:r>
              <a:rPr lang="en-US" sz="2000" dirty="0" err="1">
                <a:latin typeface="Arial"/>
                <a:cs typeface="Arial"/>
              </a:rPr>
              <a:t>οιείτ</a:t>
            </a:r>
            <a:r>
              <a:rPr lang="en-US" sz="2000" dirty="0">
                <a:latin typeface="Arial"/>
                <a:cs typeface="Arial"/>
              </a:rPr>
              <a:t>αι </a:t>
            </a:r>
            <a:r>
              <a:rPr lang="en-US" sz="2000" dirty="0" err="1">
                <a:latin typeface="Arial"/>
                <a:cs typeface="Arial"/>
              </a:rPr>
              <a:t>σε</a:t>
            </a:r>
            <a:r>
              <a:rPr lang="en-US" sz="2000" dirty="0">
                <a:latin typeface="Arial"/>
                <a:cs typeface="Arial"/>
              </a:rPr>
              <a:t> π</a:t>
            </a:r>
            <a:r>
              <a:rPr lang="en-US" sz="2000" dirty="0" err="1">
                <a:latin typeface="Arial"/>
                <a:cs typeface="Arial"/>
              </a:rPr>
              <a:t>άνω</a:t>
            </a:r>
            <a:r>
              <a:rPr lang="en-US" sz="2000" dirty="0">
                <a:latin typeface="Arial"/>
                <a:cs typeface="Arial"/>
              </a:rPr>
              <a:t> από 20 α</a:t>
            </a:r>
            <a:r>
              <a:rPr lang="en-US" sz="2000" dirty="0" err="1">
                <a:latin typeface="Arial"/>
                <a:cs typeface="Arial"/>
              </a:rPr>
              <a:t>κτο</a:t>
            </a:r>
            <a:r>
              <a:rPr lang="en-US" sz="2000" dirty="0">
                <a:latin typeface="Arial"/>
                <a:cs typeface="Arial"/>
              </a:rPr>
              <a:t>π</a:t>
            </a:r>
            <a:r>
              <a:rPr lang="en-US" sz="2000" dirty="0" err="1">
                <a:latin typeface="Arial"/>
                <a:cs typeface="Arial"/>
              </a:rPr>
              <a:t>λοϊκές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ετ</a:t>
            </a:r>
            <a:r>
              <a:rPr lang="en-US" sz="2000" dirty="0">
                <a:latin typeface="Arial"/>
                <a:cs typeface="Arial"/>
              </a:rPr>
              <a:t>α</a:t>
            </a:r>
            <a:r>
              <a:rPr lang="en-US" sz="2000" dirty="0" err="1">
                <a:latin typeface="Arial"/>
                <a:cs typeface="Arial"/>
              </a:rPr>
              <a:t>ιρείες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Ελλάδ</a:t>
            </a:r>
            <a:r>
              <a:rPr lang="en-US" sz="2000" dirty="0">
                <a:latin typeface="Arial"/>
                <a:cs typeface="Arial"/>
              </a:rPr>
              <a:t>ας και </a:t>
            </a:r>
            <a:r>
              <a:rPr lang="en-US" sz="2000" dirty="0" err="1">
                <a:latin typeface="Arial"/>
                <a:cs typeface="Arial"/>
              </a:rPr>
              <a:t>Εξωτερικού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γι</a:t>
            </a:r>
            <a:r>
              <a:rPr lang="en-US" sz="2000" dirty="0">
                <a:latin typeface="Arial"/>
                <a:cs typeface="Arial"/>
              </a:rPr>
              <a:t>α </a:t>
            </a:r>
            <a:r>
              <a:rPr lang="en-US" sz="2000" dirty="0" err="1">
                <a:latin typeface="Arial"/>
                <a:cs typeface="Arial"/>
              </a:rPr>
              <a:t>την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δι</a:t>
            </a:r>
            <a:r>
              <a:rPr lang="en-US" sz="2000" dirty="0">
                <a:latin typeface="Arial"/>
                <a:cs typeface="Arial"/>
              </a:rPr>
              <a:t>α</a:t>
            </a:r>
            <a:r>
              <a:rPr lang="en-US" sz="2000" dirty="0" err="1">
                <a:latin typeface="Arial"/>
                <a:cs typeface="Arial"/>
              </a:rPr>
              <a:t>χείριση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των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κρ</a:t>
            </a:r>
            <a:r>
              <a:rPr lang="en-US" sz="2000" dirty="0">
                <a:latin typeface="Arial"/>
                <a:cs typeface="Arial"/>
              </a:rPr>
              <a:t>α</a:t>
            </a:r>
            <a:r>
              <a:rPr lang="en-US" sz="2000" dirty="0" err="1">
                <a:latin typeface="Arial"/>
                <a:cs typeface="Arial"/>
              </a:rPr>
              <a:t>τήσεων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τους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σε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δρομολόγι</a:t>
            </a:r>
            <a:r>
              <a:rPr lang="en-US" sz="2000" dirty="0">
                <a:latin typeface="Arial"/>
                <a:cs typeface="Arial"/>
              </a:rPr>
              <a:t>α </a:t>
            </a:r>
            <a:r>
              <a:rPr lang="en-US" sz="2000" dirty="0" err="1">
                <a:latin typeface="Arial"/>
                <a:cs typeface="Arial"/>
              </a:rPr>
              <a:t>εσωτερικού</a:t>
            </a:r>
            <a:r>
              <a:rPr lang="en-US" sz="2000" dirty="0">
                <a:latin typeface="Arial"/>
                <a:cs typeface="Arial"/>
              </a:rPr>
              <a:t> και </a:t>
            </a:r>
            <a:r>
              <a:rPr lang="en-US" sz="2000" dirty="0" err="1">
                <a:latin typeface="Arial"/>
                <a:cs typeface="Arial"/>
              </a:rPr>
              <a:t>εξωτερικού</a:t>
            </a:r>
            <a:r>
              <a:rPr lang="en-US" sz="2000" dirty="0">
                <a:latin typeface="Arial"/>
                <a:cs typeface="Arial"/>
              </a:rPr>
              <a:t> και </a:t>
            </a:r>
            <a:r>
              <a:rPr lang="en-US" sz="2000" dirty="0" err="1">
                <a:latin typeface="Arial"/>
                <a:cs typeface="Arial"/>
              </a:rPr>
              <a:t>τις</a:t>
            </a:r>
            <a:r>
              <a:rPr lang="en-US" sz="2000" dirty="0">
                <a:latin typeface="Arial"/>
                <a:cs typeface="Arial"/>
              </a:rPr>
              <a:t> π</a:t>
            </a:r>
            <a:r>
              <a:rPr lang="en-US" sz="2000" dirty="0" err="1">
                <a:latin typeface="Arial"/>
                <a:cs typeface="Arial"/>
              </a:rPr>
              <a:t>ωλήσεις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τους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μέσω</a:t>
            </a:r>
            <a:r>
              <a:rPr lang="en-US" sz="2000" dirty="0">
                <a:latin typeface="Arial"/>
                <a:cs typeface="Arial"/>
              </a:rPr>
              <a:t> web, call center και </a:t>
            </a:r>
            <a:r>
              <a:rPr lang="en-US" sz="2000" dirty="0" err="1">
                <a:latin typeface="Arial"/>
                <a:cs typeface="Arial"/>
              </a:rPr>
              <a:t>άλλων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μέσων</a:t>
            </a:r>
            <a:r>
              <a:rPr lang="en-US" sz="2000" dirty="0">
                <a:latin typeface="Arial"/>
                <a:cs typeface="Arial"/>
              </a:rPr>
              <a:t>.</a:t>
            </a:r>
            <a:endParaRPr lang="en-US" dirty="0"/>
          </a:p>
          <a:p>
            <a:endParaRPr lang="en-US" sz="2000" dirty="0">
              <a:latin typeface="Arial"/>
              <a:cs typeface="Arial"/>
            </a:endParaRPr>
          </a:p>
          <a:p>
            <a:r>
              <a:rPr lang="en-US" sz="2000" dirty="0">
                <a:latin typeface="Arial"/>
                <a:cs typeface="Arial"/>
              </a:rPr>
              <a:t>Πα</a:t>
            </a:r>
            <a:r>
              <a:rPr lang="en-US" sz="2000" dirty="0" err="1">
                <a:latin typeface="Arial"/>
                <a:cs typeface="Arial"/>
              </a:rPr>
              <a:t>ράλληλ</a:t>
            </a:r>
            <a:r>
              <a:rPr lang="en-US" sz="2000" dirty="0">
                <a:latin typeface="Arial"/>
                <a:cs typeface="Arial"/>
              </a:rPr>
              <a:t>α </a:t>
            </a:r>
            <a:r>
              <a:rPr lang="en-US" sz="2000" dirty="0" err="1">
                <a:latin typeface="Arial"/>
                <a:cs typeface="Arial"/>
              </a:rPr>
              <a:t>το</a:t>
            </a:r>
            <a:r>
              <a:rPr lang="en-US" sz="2000" dirty="0">
                <a:latin typeface="Arial"/>
                <a:cs typeface="Arial"/>
              </a:rPr>
              <a:t> 2003 η </a:t>
            </a:r>
            <a:r>
              <a:rPr lang="en-US" sz="2000" dirty="0" err="1">
                <a:latin typeface="Arial"/>
                <a:cs typeface="Arial"/>
              </a:rPr>
              <a:t>FORTHcrs</a:t>
            </a:r>
            <a:r>
              <a:rPr lang="en-US" sz="2000" dirty="0">
                <a:latin typeface="Arial"/>
                <a:cs typeface="Arial"/>
              </a:rPr>
              <a:t> α</a:t>
            </a:r>
            <a:r>
              <a:rPr lang="en-US" sz="2000" dirty="0" err="1">
                <a:latin typeface="Arial"/>
                <a:cs typeface="Arial"/>
              </a:rPr>
              <a:t>νέ</a:t>
            </a:r>
            <a:r>
              <a:rPr lang="en-US" sz="2000" dirty="0">
                <a:latin typeface="Arial"/>
                <a:cs typeface="Arial"/>
              </a:rPr>
              <a:t>π</a:t>
            </a:r>
            <a:r>
              <a:rPr lang="en-US" sz="2000" dirty="0" err="1">
                <a:latin typeface="Arial"/>
                <a:cs typeface="Arial"/>
              </a:rPr>
              <a:t>τυξε</a:t>
            </a:r>
            <a:r>
              <a:rPr lang="en-US" sz="2000" dirty="0">
                <a:latin typeface="Arial"/>
                <a:cs typeface="Arial"/>
              </a:rPr>
              <a:t> και </a:t>
            </a:r>
            <a:r>
              <a:rPr lang="en-US" sz="2000" dirty="0" err="1">
                <a:latin typeface="Arial"/>
                <a:cs typeface="Arial"/>
              </a:rPr>
              <a:t>δοκίμ</a:t>
            </a:r>
            <a:r>
              <a:rPr lang="en-US" sz="2000" dirty="0">
                <a:latin typeface="Arial"/>
                <a:cs typeface="Arial"/>
              </a:rPr>
              <a:t>α</a:t>
            </a:r>
            <a:r>
              <a:rPr lang="en-US" sz="2000" dirty="0" err="1">
                <a:latin typeface="Arial"/>
                <a:cs typeface="Arial"/>
              </a:rPr>
              <a:t>σε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το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>
                <a:latin typeface="Arial"/>
                <a:cs typeface="Arial"/>
                <a:hlinkClick r:id="rId2"/>
              </a:rPr>
              <a:t>σύστημα διαχείρισης και διανομής ξενοδοχειακών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>
                <a:latin typeface="Arial"/>
                <a:cs typeface="Arial"/>
                <a:hlinkClick r:id="rId2"/>
              </a:rPr>
              <a:t>κρατήσεων</a:t>
            </a:r>
            <a:r>
              <a:rPr lang="en-US" sz="2000" dirty="0">
                <a:latin typeface="Arial"/>
                <a:cs typeface="Arial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4131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93A0314-8DF2-429A-A2CF-5AC28C52CA90}"/>
              </a:ext>
            </a:extLst>
          </p:cNvPr>
          <p:cNvSpPr txBox="1"/>
          <p:nvPr/>
        </p:nvSpPr>
        <p:spPr>
          <a:xfrm>
            <a:off x="224288" y="928778"/>
            <a:ext cx="10090028" cy="4647426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latin typeface="Arial, serif"/>
              </a:rPr>
              <a:t>Η Open seas επ</a:t>
            </a:r>
            <a:r>
              <a:rPr lang="en-US" sz="2000" dirty="0" err="1">
                <a:latin typeface="Arial, serif"/>
              </a:rPr>
              <a:t>εκτείνει</a:t>
            </a:r>
            <a:r>
              <a:rPr lang="en-US" sz="2000" dirty="0">
                <a:latin typeface="Arial, serif"/>
              </a:rPr>
              <a:t> </a:t>
            </a:r>
            <a:r>
              <a:rPr lang="en-US" sz="2000" dirty="0" err="1">
                <a:latin typeface="Arial, serif"/>
              </a:rPr>
              <a:t>το</a:t>
            </a:r>
            <a:r>
              <a:rPr lang="en-US" sz="2000" dirty="0">
                <a:latin typeface="Arial, serif"/>
              </a:rPr>
              <a:t> </a:t>
            </a:r>
            <a:r>
              <a:rPr lang="en-US" sz="2000" dirty="0" err="1">
                <a:latin typeface="Arial, serif"/>
              </a:rPr>
              <a:t>σύστημ</a:t>
            </a:r>
            <a:r>
              <a:rPr lang="en-US" sz="2000" dirty="0">
                <a:latin typeface="Arial, serif"/>
              </a:rPr>
              <a:t>α </a:t>
            </a:r>
            <a:r>
              <a:rPr lang="en-US" sz="2000" dirty="0" err="1">
                <a:latin typeface="Arial, serif"/>
              </a:rPr>
              <a:t>δι</a:t>
            </a:r>
            <a:r>
              <a:rPr lang="en-US" sz="2000" dirty="0">
                <a:latin typeface="Arial, serif"/>
              </a:rPr>
              <a:t>α</a:t>
            </a:r>
            <a:r>
              <a:rPr lang="en-US" sz="2000" dirty="0" err="1">
                <a:latin typeface="Arial, serif"/>
              </a:rPr>
              <a:t>νομής</a:t>
            </a:r>
            <a:r>
              <a:rPr lang="en-US" sz="2000" dirty="0">
                <a:latin typeface="Arial, serif"/>
              </a:rPr>
              <a:t> και </a:t>
            </a:r>
            <a:r>
              <a:rPr lang="en-US" sz="2000" dirty="0" err="1">
                <a:latin typeface="Arial, serif"/>
              </a:rPr>
              <a:t>τις</a:t>
            </a:r>
            <a:r>
              <a:rPr lang="en-US" sz="2000" dirty="0">
                <a:latin typeface="Arial, serif"/>
              </a:rPr>
              <a:t> </a:t>
            </a:r>
            <a:r>
              <a:rPr lang="en-US" sz="2000" dirty="0" err="1">
                <a:latin typeface="Arial, serif"/>
              </a:rPr>
              <a:t>δι</a:t>
            </a:r>
            <a:r>
              <a:rPr lang="en-US" sz="2000" dirty="0">
                <a:latin typeface="Arial, serif"/>
              </a:rPr>
              <a:t>α</a:t>
            </a:r>
            <a:r>
              <a:rPr lang="en-US" sz="2000" dirty="0" err="1">
                <a:latin typeface="Arial, serif"/>
              </a:rPr>
              <a:t>θέσιμες</a:t>
            </a:r>
            <a:r>
              <a:rPr lang="en-US" sz="2000" dirty="0">
                <a:latin typeface="Arial, serif"/>
              </a:rPr>
              <a:t> υπ</a:t>
            </a:r>
            <a:r>
              <a:rPr lang="en-US" sz="2000" dirty="0" err="1">
                <a:latin typeface="Arial, serif"/>
              </a:rPr>
              <a:t>ηρεσίες</a:t>
            </a:r>
            <a:r>
              <a:rPr lang="en-US" sz="2000" dirty="0">
                <a:latin typeface="Arial, serif"/>
              </a:rPr>
              <a:t> π</a:t>
            </a:r>
            <a:r>
              <a:rPr lang="en-US" sz="2000" dirty="0" err="1">
                <a:latin typeface="Arial, serif"/>
              </a:rPr>
              <a:t>ρος</a:t>
            </a:r>
            <a:r>
              <a:rPr lang="en-US" sz="2000" dirty="0">
                <a:latin typeface="Arial, serif"/>
              </a:rPr>
              <a:t> τα πρα</a:t>
            </a:r>
            <a:r>
              <a:rPr lang="en-US" sz="2000" dirty="0" err="1">
                <a:latin typeface="Arial, serif"/>
              </a:rPr>
              <a:t>κτορεί</a:t>
            </a:r>
            <a:r>
              <a:rPr lang="en-US" sz="2000" dirty="0">
                <a:latin typeface="Arial, serif"/>
              </a:rPr>
              <a:t>α </a:t>
            </a:r>
            <a:r>
              <a:rPr lang="en-US" sz="2000" dirty="0" err="1">
                <a:latin typeface="Arial, serif"/>
              </a:rPr>
              <a:t>με</a:t>
            </a:r>
            <a:r>
              <a:rPr lang="en-US" sz="2000" dirty="0">
                <a:latin typeface="Arial, serif"/>
              </a:rPr>
              <a:t> </a:t>
            </a:r>
            <a:r>
              <a:rPr lang="en-US" sz="2000" dirty="0" err="1">
                <a:latin typeface="Arial, serif"/>
              </a:rPr>
              <a:t>στόχο</a:t>
            </a:r>
            <a:r>
              <a:rPr lang="en-US" sz="2000" dirty="0">
                <a:latin typeface="Arial, serif"/>
              </a:rPr>
              <a:t> </a:t>
            </a:r>
            <a:r>
              <a:rPr lang="en-US" sz="2000" dirty="0" err="1">
                <a:latin typeface="Arial, serif"/>
              </a:rPr>
              <a:t>την</a:t>
            </a:r>
            <a:r>
              <a:rPr lang="en-US" sz="2000" dirty="0">
                <a:latin typeface="Arial, serif"/>
              </a:rPr>
              <a:t> </a:t>
            </a:r>
            <a:r>
              <a:rPr lang="en-US" sz="2000" dirty="0" err="1">
                <a:latin typeface="Arial, serif"/>
              </a:rPr>
              <a:t>ολοκληρωμένη</a:t>
            </a:r>
            <a:r>
              <a:rPr lang="en-US" sz="2000" dirty="0">
                <a:latin typeface="Arial, serif"/>
              </a:rPr>
              <a:t> </a:t>
            </a:r>
            <a:r>
              <a:rPr lang="en-US" sz="2000" dirty="0" err="1">
                <a:latin typeface="Arial, serif"/>
              </a:rPr>
              <a:t>εξυ</a:t>
            </a:r>
            <a:r>
              <a:rPr lang="en-US" sz="2000" dirty="0">
                <a:latin typeface="Arial, serif"/>
              </a:rPr>
              <a:t>π</a:t>
            </a:r>
            <a:r>
              <a:rPr lang="en-US" sz="2000" dirty="0" err="1">
                <a:latin typeface="Arial, serif"/>
              </a:rPr>
              <a:t>ηρέτηση</a:t>
            </a:r>
            <a:r>
              <a:rPr lang="en-US" sz="2000" dirty="0">
                <a:latin typeface="Arial, serif"/>
              </a:rPr>
              <a:t> </a:t>
            </a:r>
            <a:r>
              <a:rPr lang="en-US" sz="2000" dirty="0" err="1">
                <a:latin typeface="Arial, serif"/>
              </a:rPr>
              <a:t>του</a:t>
            </a:r>
            <a:r>
              <a:rPr lang="en-US" sz="2000" dirty="0">
                <a:latin typeface="Arial, serif"/>
              </a:rPr>
              <a:t> επιβ</a:t>
            </a:r>
            <a:r>
              <a:rPr lang="en-US" sz="2000" dirty="0" err="1">
                <a:latin typeface="Arial, serif"/>
              </a:rPr>
              <a:t>άτη</a:t>
            </a:r>
            <a:r>
              <a:rPr lang="en-US" sz="2000" dirty="0">
                <a:latin typeface="Arial, serif"/>
              </a:rPr>
              <a:t>. </a:t>
            </a:r>
            <a:r>
              <a:rPr lang="en-US" sz="2000" dirty="0" err="1">
                <a:latin typeface="Arial, serif"/>
              </a:rPr>
              <a:t>Σχεδιάζει</a:t>
            </a:r>
            <a:r>
              <a:rPr lang="en-US" sz="2000" dirty="0">
                <a:latin typeface="Arial, serif"/>
              </a:rPr>
              <a:t> </a:t>
            </a:r>
            <a:r>
              <a:rPr lang="en-US" sz="2000" dirty="0" err="1">
                <a:latin typeface="Arial, serif"/>
              </a:rPr>
              <a:t>τον</a:t>
            </a:r>
            <a:r>
              <a:rPr lang="en-US" sz="2000" dirty="0">
                <a:latin typeface="Arial, serif"/>
              </a:rPr>
              <a:t> </a:t>
            </a:r>
            <a:r>
              <a:rPr lang="en-US" sz="2000" dirty="0" err="1">
                <a:latin typeface="Arial, serif"/>
              </a:rPr>
              <a:t>συνδυ</a:t>
            </a:r>
            <a:r>
              <a:rPr lang="en-US" sz="2000" dirty="0">
                <a:latin typeface="Arial, serif"/>
              </a:rPr>
              <a:t>α</a:t>
            </a:r>
            <a:r>
              <a:rPr lang="en-US" sz="2000" dirty="0" err="1">
                <a:latin typeface="Arial, serif"/>
              </a:rPr>
              <a:t>σμό</a:t>
            </a:r>
            <a:r>
              <a:rPr lang="en-US" sz="2000" dirty="0">
                <a:latin typeface="Arial, serif"/>
              </a:rPr>
              <a:t> </a:t>
            </a:r>
            <a:r>
              <a:rPr lang="en-US" sz="2000" dirty="0" err="1">
                <a:latin typeface="Arial, serif"/>
              </a:rPr>
              <a:t>ύλης</a:t>
            </a:r>
            <a:r>
              <a:rPr lang="en-US" sz="2000" dirty="0">
                <a:latin typeface="Arial, serif"/>
              </a:rPr>
              <a:t> </a:t>
            </a:r>
            <a:r>
              <a:rPr lang="en-US" sz="2000" dirty="0" err="1">
                <a:latin typeface="Arial, serif"/>
              </a:rPr>
              <a:t>δρομολογίων</a:t>
            </a:r>
            <a:r>
              <a:rPr lang="en-US" sz="2000" dirty="0">
                <a:latin typeface="Arial, serif"/>
              </a:rPr>
              <a:t> και </a:t>
            </a:r>
            <a:r>
              <a:rPr lang="en-US" sz="2000" dirty="0" err="1">
                <a:latin typeface="Arial, serif"/>
              </a:rPr>
              <a:t>κρ</a:t>
            </a:r>
            <a:r>
              <a:rPr lang="en-US" sz="2000" dirty="0">
                <a:latin typeface="Arial, serif"/>
              </a:rPr>
              <a:t>α</a:t>
            </a:r>
            <a:r>
              <a:rPr lang="en-US" sz="2000" dirty="0" err="1">
                <a:latin typeface="Arial, serif"/>
              </a:rPr>
              <a:t>τήσεων</a:t>
            </a:r>
            <a:r>
              <a:rPr lang="en-US" sz="2000" dirty="0">
                <a:latin typeface="Arial, serif"/>
              </a:rPr>
              <a:t> </a:t>
            </a:r>
            <a:r>
              <a:rPr lang="en-US" sz="2000" dirty="0" err="1">
                <a:latin typeface="Arial, serif"/>
              </a:rPr>
              <a:t>δι</a:t>
            </a:r>
            <a:r>
              <a:rPr lang="en-US" sz="2000" dirty="0">
                <a:latin typeface="Arial, serif"/>
              </a:rPr>
              <a:t>α</a:t>
            </a:r>
            <a:r>
              <a:rPr lang="en-US" sz="2000" dirty="0" err="1">
                <a:latin typeface="Arial, serif"/>
              </a:rPr>
              <a:t>φορετικών</a:t>
            </a:r>
            <a:r>
              <a:rPr lang="en-US" sz="2000" dirty="0">
                <a:latin typeface="Arial, serif"/>
              </a:rPr>
              <a:t> </a:t>
            </a:r>
            <a:r>
              <a:rPr lang="en-US" sz="2000" dirty="0" err="1">
                <a:latin typeface="Arial, serif"/>
              </a:rPr>
              <a:t>μέσων</a:t>
            </a:r>
            <a:r>
              <a:rPr lang="en-US" sz="2000" dirty="0">
                <a:latin typeface="Arial, serif"/>
              </a:rPr>
              <a:t> </a:t>
            </a:r>
            <a:r>
              <a:rPr lang="en-US" sz="2000" dirty="0" err="1">
                <a:latin typeface="Arial, serif"/>
              </a:rPr>
              <a:t>μετ</a:t>
            </a:r>
            <a:r>
              <a:rPr lang="en-US" sz="2000" dirty="0">
                <a:latin typeface="Arial, serif"/>
              </a:rPr>
              <a:t>α</a:t>
            </a:r>
            <a:r>
              <a:rPr lang="en-US" sz="2000" dirty="0" err="1">
                <a:latin typeface="Arial, serif"/>
              </a:rPr>
              <a:t>φοράς</a:t>
            </a:r>
            <a:r>
              <a:rPr lang="en-US" sz="2000" dirty="0">
                <a:latin typeface="Arial, serif"/>
              </a:rPr>
              <a:t>:</a:t>
            </a:r>
          </a:p>
          <a:p>
            <a:endParaRPr lang="en-US" sz="2000" dirty="0">
              <a:latin typeface="Arial, serif"/>
            </a:endParaRPr>
          </a:p>
          <a:p>
            <a:endParaRPr lang="en-US" sz="2000" dirty="0">
              <a:latin typeface="Arial, serif"/>
            </a:endParaRPr>
          </a:p>
          <a:p>
            <a:r>
              <a:rPr lang="en-US" sz="2000" dirty="0">
                <a:latin typeface="Arial, serif"/>
              </a:rPr>
              <a:t>-</a:t>
            </a:r>
            <a:r>
              <a:rPr lang="en-US" sz="2000" dirty="0" err="1">
                <a:latin typeface="Arial, serif"/>
              </a:rPr>
              <a:t>Συνδυ</a:t>
            </a:r>
            <a:r>
              <a:rPr lang="en-US" sz="2000" dirty="0">
                <a:latin typeface="Arial, serif"/>
              </a:rPr>
              <a:t>α</a:t>
            </a:r>
            <a:r>
              <a:rPr lang="en-US" sz="2000" dirty="0" err="1">
                <a:latin typeface="Arial, serif"/>
              </a:rPr>
              <a:t>σμός</a:t>
            </a:r>
            <a:r>
              <a:rPr lang="en-US" sz="2000" dirty="0">
                <a:latin typeface="Arial, serif"/>
              </a:rPr>
              <a:t> </a:t>
            </a:r>
            <a:r>
              <a:rPr lang="en-US" sz="2000" dirty="0" err="1">
                <a:latin typeface="Arial, serif"/>
              </a:rPr>
              <a:t>Δρομολογίων</a:t>
            </a:r>
            <a:r>
              <a:rPr lang="en-US" sz="2000" dirty="0">
                <a:latin typeface="Arial, serif"/>
              </a:rPr>
              <a:t> </a:t>
            </a:r>
            <a:r>
              <a:rPr lang="en-US" sz="2000" dirty="0" err="1">
                <a:latin typeface="Arial, serif"/>
              </a:rPr>
              <a:t>με</a:t>
            </a:r>
            <a:r>
              <a:rPr lang="en-US" sz="2000" dirty="0">
                <a:latin typeface="Arial, serif"/>
              </a:rPr>
              <a:t> </a:t>
            </a:r>
            <a:r>
              <a:rPr lang="en-US" sz="2000" dirty="0" err="1">
                <a:latin typeface="Arial, serif"/>
              </a:rPr>
              <a:t>δι</a:t>
            </a:r>
            <a:r>
              <a:rPr lang="en-US" sz="2000" dirty="0">
                <a:latin typeface="Arial, serif"/>
              </a:rPr>
              <a:t>α</a:t>
            </a:r>
            <a:r>
              <a:rPr lang="en-US" sz="2000" dirty="0" err="1">
                <a:latin typeface="Arial, serif"/>
              </a:rPr>
              <a:t>φορετικά</a:t>
            </a:r>
            <a:r>
              <a:rPr lang="en-US" sz="2000" dirty="0">
                <a:latin typeface="Arial, serif"/>
              </a:rPr>
              <a:t> </a:t>
            </a:r>
            <a:r>
              <a:rPr lang="en-US" sz="2000" dirty="0" err="1">
                <a:latin typeface="Arial, serif"/>
              </a:rPr>
              <a:t>μέσ</a:t>
            </a:r>
            <a:r>
              <a:rPr lang="en-US" sz="2000" dirty="0">
                <a:latin typeface="Arial, serif"/>
              </a:rPr>
              <a:t>α (</a:t>
            </a:r>
            <a:r>
              <a:rPr lang="en-US" sz="2000" dirty="0" err="1">
                <a:latin typeface="Arial, serif"/>
              </a:rPr>
              <a:t>τρ</a:t>
            </a:r>
            <a:r>
              <a:rPr lang="en-US" sz="2000" dirty="0">
                <a:latin typeface="Arial, serif"/>
              </a:rPr>
              <a:t>α</a:t>
            </a:r>
            <a:r>
              <a:rPr lang="en-US" sz="2000" dirty="0" err="1">
                <a:latin typeface="Arial, serif"/>
              </a:rPr>
              <a:t>ίνο</a:t>
            </a:r>
            <a:r>
              <a:rPr lang="en-US" sz="2000" dirty="0">
                <a:latin typeface="Arial, serif"/>
              </a:rPr>
              <a:t>, </a:t>
            </a:r>
            <a:r>
              <a:rPr lang="en-US" sz="2000" dirty="0" err="1">
                <a:latin typeface="Arial, serif"/>
              </a:rPr>
              <a:t>λεωφορείο</a:t>
            </a:r>
            <a:r>
              <a:rPr lang="en-US" sz="2000" dirty="0">
                <a:latin typeface="Arial, serif"/>
              </a:rPr>
              <a:t>, π</a:t>
            </a:r>
            <a:r>
              <a:rPr lang="en-US" sz="2000" dirty="0" err="1">
                <a:latin typeface="Arial, serif"/>
              </a:rPr>
              <a:t>λοίο</a:t>
            </a:r>
            <a:r>
              <a:rPr lang="en-US" sz="2000" dirty="0">
                <a:latin typeface="Arial, serif"/>
              </a:rPr>
              <a:t>).</a:t>
            </a:r>
          </a:p>
          <a:p>
            <a:endParaRPr lang="en-US" sz="2000" dirty="0">
              <a:latin typeface="Arial, serif"/>
            </a:endParaRPr>
          </a:p>
          <a:p>
            <a:r>
              <a:rPr lang="en-US" sz="2000" dirty="0">
                <a:latin typeface="Arial, serif"/>
              </a:rPr>
              <a:t>-</a:t>
            </a:r>
            <a:r>
              <a:rPr lang="en-US" sz="2000" err="1">
                <a:latin typeface="Arial, serif"/>
              </a:rPr>
              <a:t>Συνδυ</a:t>
            </a:r>
            <a:r>
              <a:rPr lang="en-US" sz="2000" dirty="0">
                <a:latin typeface="Arial, serif"/>
              </a:rPr>
              <a:t>α</a:t>
            </a:r>
            <a:r>
              <a:rPr lang="en-US" sz="2000" err="1">
                <a:latin typeface="Arial, serif"/>
              </a:rPr>
              <a:t>σμός</a:t>
            </a:r>
            <a:r>
              <a:rPr lang="en-US" sz="2000" dirty="0">
                <a:latin typeface="Arial, serif"/>
              </a:rPr>
              <a:t> </a:t>
            </a:r>
            <a:r>
              <a:rPr lang="en-US" sz="2000" err="1">
                <a:latin typeface="Arial, serif"/>
              </a:rPr>
              <a:t>με</a:t>
            </a:r>
            <a:r>
              <a:rPr lang="en-US" sz="2000" dirty="0">
                <a:latin typeface="Arial, serif"/>
              </a:rPr>
              <a:t> </a:t>
            </a:r>
            <a:r>
              <a:rPr lang="en-US" sz="2000" err="1">
                <a:latin typeface="Arial, serif"/>
              </a:rPr>
              <a:t>Δι</a:t>
            </a:r>
            <a:r>
              <a:rPr lang="en-US" sz="2000" dirty="0">
                <a:latin typeface="Arial, serif"/>
              </a:rPr>
              <a:t>α</a:t>
            </a:r>
            <a:r>
              <a:rPr lang="en-US" sz="2000" err="1">
                <a:latin typeface="Arial, serif"/>
              </a:rPr>
              <a:t>μονή</a:t>
            </a:r>
            <a:r>
              <a:rPr lang="en-US" sz="2000" dirty="0">
                <a:latin typeface="Arial, serif"/>
              </a:rPr>
              <a:t> και </a:t>
            </a:r>
            <a:r>
              <a:rPr lang="en-US" sz="2000" err="1">
                <a:latin typeface="Arial, serif"/>
              </a:rPr>
              <a:t>Ενοικί</a:t>
            </a:r>
            <a:r>
              <a:rPr lang="en-US" sz="2000" dirty="0">
                <a:latin typeface="Arial, serif"/>
              </a:rPr>
              <a:t>α</a:t>
            </a:r>
            <a:r>
              <a:rPr lang="en-US" sz="2000" err="1">
                <a:latin typeface="Arial, serif"/>
              </a:rPr>
              <a:t>ση</a:t>
            </a:r>
            <a:r>
              <a:rPr lang="en-US" sz="2000" dirty="0">
                <a:latin typeface="Arial, serif"/>
              </a:rPr>
              <a:t> </a:t>
            </a:r>
            <a:r>
              <a:rPr lang="en-US" sz="2000" err="1">
                <a:latin typeface="Arial, serif"/>
              </a:rPr>
              <a:t>Αυτοκινήτου</a:t>
            </a:r>
            <a:r>
              <a:rPr lang="en-US" sz="2000" dirty="0">
                <a:latin typeface="Arial, serif"/>
              </a:rPr>
              <a:t>.</a:t>
            </a:r>
          </a:p>
          <a:p>
            <a:endParaRPr lang="en-US" sz="2000" dirty="0">
              <a:latin typeface="Arial, serif"/>
            </a:endParaRPr>
          </a:p>
          <a:p>
            <a:r>
              <a:rPr lang="en-US" sz="2000" dirty="0">
                <a:latin typeface="Arial, serif"/>
              </a:rPr>
              <a:t>-</a:t>
            </a:r>
            <a:r>
              <a:rPr lang="en-US" sz="2000" err="1">
                <a:latin typeface="Arial, serif"/>
              </a:rPr>
              <a:t>Ολοκληρωμένη</a:t>
            </a:r>
            <a:r>
              <a:rPr lang="en-US" sz="2000" dirty="0">
                <a:latin typeface="Arial, serif"/>
              </a:rPr>
              <a:t>, </a:t>
            </a:r>
            <a:r>
              <a:rPr lang="en-US" sz="2000" err="1">
                <a:latin typeface="Arial, serif"/>
              </a:rPr>
              <a:t>Έγκυρη</a:t>
            </a:r>
            <a:r>
              <a:rPr lang="en-US" sz="2000" dirty="0">
                <a:latin typeface="Arial, serif"/>
              </a:rPr>
              <a:t> και </a:t>
            </a:r>
            <a:r>
              <a:rPr lang="en-US" sz="2000" err="1">
                <a:latin typeface="Arial, serif"/>
              </a:rPr>
              <a:t>Έγκ</a:t>
            </a:r>
            <a:r>
              <a:rPr lang="en-US" sz="2000" dirty="0">
                <a:latin typeface="Arial, serif"/>
              </a:rPr>
              <a:t>α</a:t>
            </a:r>
            <a:r>
              <a:rPr lang="en-US" sz="2000" err="1">
                <a:latin typeface="Arial, serif"/>
              </a:rPr>
              <a:t>ιρη</a:t>
            </a:r>
            <a:r>
              <a:rPr lang="en-US" sz="2000" dirty="0">
                <a:latin typeface="Arial, serif"/>
              </a:rPr>
              <a:t> </a:t>
            </a:r>
            <a:r>
              <a:rPr lang="en-US" sz="2000" err="1">
                <a:latin typeface="Arial, serif"/>
              </a:rPr>
              <a:t>Πληροφόρηση</a:t>
            </a:r>
            <a:r>
              <a:rPr lang="en-US" sz="2000" dirty="0">
                <a:latin typeface="Arial, serif"/>
              </a:rPr>
              <a:t>.</a:t>
            </a:r>
          </a:p>
          <a:p>
            <a:endParaRPr lang="en-US" sz="2000" dirty="0">
              <a:latin typeface="Arial, serif"/>
            </a:endParaRPr>
          </a:p>
          <a:p>
            <a:r>
              <a:rPr lang="en-US" sz="2000" dirty="0">
                <a:latin typeface="Arial, serif"/>
              </a:rPr>
              <a:t>-Επ</a:t>
            </a:r>
            <a:r>
              <a:rPr lang="en-US" sz="2000" err="1">
                <a:latin typeface="Arial, serif"/>
              </a:rPr>
              <a:t>ιλογή</a:t>
            </a:r>
            <a:r>
              <a:rPr lang="en-US" sz="2000" dirty="0">
                <a:latin typeface="Arial, serif"/>
              </a:rPr>
              <a:t> </a:t>
            </a:r>
            <a:r>
              <a:rPr lang="en-US" sz="2000" err="1">
                <a:latin typeface="Arial, serif"/>
              </a:rPr>
              <a:t>Βέλτιστου</a:t>
            </a:r>
            <a:r>
              <a:rPr lang="en-US" sz="2000" dirty="0">
                <a:latin typeface="Arial, serif"/>
              </a:rPr>
              <a:t> </a:t>
            </a:r>
            <a:r>
              <a:rPr lang="en-US" sz="2000" err="1">
                <a:latin typeface="Arial, serif"/>
              </a:rPr>
              <a:t>Μέσου</a:t>
            </a:r>
            <a:r>
              <a:rPr lang="en-US" sz="2000" dirty="0">
                <a:latin typeface="Arial, serif"/>
              </a:rPr>
              <a:t> - </a:t>
            </a:r>
            <a:r>
              <a:rPr lang="en-US" sz="2000" err="1">
                <a:latin typeface="Arial, serif"/>
              </a:rPr>
              <a:t>Δρομολογίου</a:t>
            </a:r>
            <a:r>
              <a:rPr lang="en-US" sz="2000" dirty="0">
                <a:latin typeface="Arial, serif"/>
              </a:rPr>
              <a:t>. </a:t>
            </a:r>
            <a:r>
              <a:rPr lang="en-US" sz="2000" err="1">
                <a:latin typeface="Arial, serif"/>
              </a:rPr>
              <a:t>Συντομότερη</a:t>
            </a:r>
            <a:r>
              <a:rPr lang="en-US" sz="2000" dirty="0">
                <a:latin typeface="Arial, serif"/>
              </a:rPr>
              <a:t> ή </a:t>
            </a:r>
            <a:r>
              <a:rPr lang="en-US" sz="2000" err="1">
                <a:latin typeface="Arial, serif"/>
              </a:rPr>
              <a:t>φτηνότερη</a:t>
            </a:r>
            <a:r>
              <a:rPr lang="en-US" sz="2000" dirty="0">
                <a:latin typeface="Arial, serif"/>
              </a:rPr>
              <a:t> </a:t>
            </a:r>
            <a:r>
              <a:rPr lang="en-US" sz="2000" err="1">
                <a:latin typeface="Arial, serif"/>
              </a:rPr>
              <a:t>δι</a:t>
            </a:r>
            <a:r>
              <a:rPr lang="en-US" sz="2000" dirty="0">
                <a:latin typeface="Arial, serif"/>
              </a:rPr>
              <a:t>α</a:t>
            </a:r>
            <a:r>
              <a:rPr lang="en-US" sz="2000" err="1">
                <a:latin typeface="Arial, serif"/>
              </a:rPr>
              <a:t>δρομή</a:t>
            </a:r>
            <a:r>
              <a:rPr lang="en-US" sz="2000" dirty="0">
                <a:latin typeface="Arial, serif"/>
              </a:rPr>
              <a:t>.</a:t>
            </a:r>
          </a:p>
          <a:p>
            <a:r>
              <a:rPr lang="en-US" sz="2000" dirty="0">
                <a:latin typeface="Arial, serif"/>
              </a:rPr>
              <a:t>-</a:t>
            </a:r>
            <a:r>
              <a:rPr lang="en-US" sz="2000" err="1">
                <a:latin typeface="Arial, serif"/>
              </a:rPr>
              <a:t>Ενι</a:t>
            </a:r>
            <a:r>
              <a:rPr lang="en-US" sz="2000" dirty="0">
                <a:latin typeface="Arial, serif"/>
              </a:rPr>
              <a:t>α</a:t>
            </a:r>
            <a:r>
              <a:rPr lang="en-US" sz="2000" err="1">
                <a:latin typeface="Arial, serif"/>
              </a:rPr>
              <a:t>ίο</a:t>
            </a:r>
            <a:r>
              <a:rPr lang="en-US" sz="2000" dirty="0">
                <a:latin typeface="Arial, serif"/>
              </a:rPr>
              <a:t> </a:t>
            </a:r>
            <a:r>
              <a:rPr lang="en-US" sz="2000" err="1">
                <a:latin typeface="Arial, serif"/>
              </a:rPr>
              <a:t>εισιτήριο</a:t>
            </a:r>
            <a:r>
              <a:rPr lang="en-US" sz="2000" dirty="0">
                <a:latin typeface="Arial, serif"/>
              </a:rPr>
              <a:t> π</a:t>
            </a:r>
            <a:r>
              <a:rPr lang="en-US" sz="2000" err="1">
                <a:latin typeface="Arial, serif"/>
              </a:rPr>
              <a:t>ολλ</a:t>
            </a:r>
            <a:r>
              <a:rPr lang="en-US" sz="2000" dirty="0">
                <a:latin typeface="Arial, serif"/>
              </a:rPr>
              <a:t>απ</a:t>
            </a:r>
            <a:r>
              <a:rPr lang="en-US" sz="2000" err="1">
                <a:latin typeface="Arial, serif"/>
              </a:rPr>
              <a:t>λών</a:t>
            </a:r>
            <a:r>
              <a:rPr lang="en-US" sz="2000" dirty="0">
                <a:latin typeface="Arial, serif"/>
              </a:rPr>
              <a:t> </a:t>
            </a:r>
            <a:r>
              <a:rPr lang="en-US" sz="2000" err="1">
                <a:latin typeface="Arial, serif"/>
              </a:rPr>
              <a:t>μέσων</a:t>
            </a:r>
            <a:r>
              <a:rPr lang="en-US" sz="2000" dirty="0">
                <a:latin typeface="Arial, serif"/>
              </a:rPr>
              <a:t>.</a:t>
            </a:r>
          </a:p>
          <a:p>
            <a:br>
              <a:rPr lang="en-US" dirty="0"/>
            </a:b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849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991D68B-6812-43D2-B266-BAEE7B59C504}"/>
              </a:ext>
            </a:extLst>
          </p:cNvPr>
          <p:cNvSpPr txBox="1"/>
          <p:nvPr/>
        </p:nvSpPr>
        <p:spPr>
          <a:xfrm>
            <a:off x="669985" y="626853"/>
            <a:ext cx="10377577" cy="4093428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latin typeface="Arial"/>
                <a:cs typeface="Arial"/>
              </a:rPr>
              <a:t>Η </a:t>
            </a:r>
            <a:r>
              <a:rPr lang="en-US" sz="2000" dirty="0" err="1">
                <a:latin typeface="Arial"/>
                <a:cs typeface="Arial"/>
              </a:rPr>
              <a:t>FORTHcrs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ολοκλήρωσε</a:t>
            </a:r>
            <a:r>
              <a:rPr lang="en-US" sz="2000" dirty="0">
                <a:latin typeface="Arial"/>
                <a:cs typeface="Arial"/>
              </a:rPr>
              <a:t> και </a:t>
            </a:r>
            <a:r>
              <a:rPr lang="en-US" sz="2000" dirty="0" err="1">
                <a:latin typeface="Arial"/>
                <a:cs typeface="Arial"/>
              </a:rPr>
              <a:t>λειτουργεί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το</a:t>
            </a:r>
            <a:r>
              <a:rPr lang="en-US" sz="2000" dirty="0">
                <a:latin typeface="Arial"/>
                <a:cs typeface="Arial"/>
              </a:rPr>
              <a:t> π</a:t>
            </a:r>
            <a:r>
              <a:rPr lang="en-US" sz="2000" dirty="0" err="1">
                <a:latin typeface="Arial"/>
                <a:cs typeface="Arial"/>
              </a:rPr>
              <a:t>ρώτο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ενι</a:t>
            </a:r>
            <a:r>
              <a:rPr lang="en-US" sz="2000" dirty="0">
                <a:latin typeface="Arial"/>
                <a:cs typeface="Arial"/>
              </a:rPr>
              <a:t>α</a:t>
            </a:r>
            <a:r>
              <a:rPr lang="en-US" sz="2000" dirty="0" err="1">
                <a:latin typeface="Arial"/>
                <a:cs typeface="Arial"/>
              </a:rPr>
              <a:t>ίο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σύστημ</a:t>
            </a:r>
            <a:r>
              <a:rPr lang="en-US" sz="2000" dirty="0">
                <a:latin typeface="Arial"/>
                <a:cs typeface="Arial"/>
              </a:rPr>
              <a:t>α </a:t>
            </a:r>
            <a:r>
              <a:rPr lang="en-US" sz="2000" dirty="0" err="1">
                <a:latin typeface="Arial"/>
                <a:cs typeface="Arial"/>
              </a:rPr>
              <a:t>δι</a:t>
            </a:r>
            <a:r>
              <a:rPr lang="en-US" sz="2000" dirty="0">
                <a:latin typeface="Arial"/>
                <a:cs typeface="Arial"/>
              </a:rPr>
              <a:t>α</a:t>
            </a:r>
            <a:r>
              <a:rPr lang="en-US" sz="2000" dirty="0" err="1">
                <a:latin typeface="Arial"/>
                <a:cs typeface="Arial"/>
              </a:rPr>
              <a:t>νομής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ηλεκτρονικών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κρ</a:t>
            </a:r>
            <a:r>
              <a:rPr lang="en-US" sz="2000" dirty="0">
                <a:latin typeface="Arial"/>
                <a:cs typeface="Arial"/>
              </a:rPr>
              <a:t>α</a:t>
            </a:r>
            <a:r>
              <a:rPr lang="en-US" sz="2000" dirty="0" err="1">
                <a:latin typeface="Arial"/>
                <a:cs typeface="Arial"/>
              </a:rPr>
              <a:t>τήσεων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SeaConnect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γι</a:t>
            </a:r>
            <a:r>
              <a:rPr lang="en-US" sz="2000" dirty="0">
                <a:latin typeface="Arial"/>
                <a:cs typeface="Arial"/>
              </a:rPr>
              <a:t>α </a:t>
            </a:r>
            <a:r>
              <a:rPr lang="en-US" sz="2000" dirty="0" err="1">
                <a:latin typeface="Arial"/>
                <a:cs typeface="Arial"/>
              </a:rPr>
              <a:t>την</a:t>
            </a:r>
            <a:r>
              <a:rPr lang="en-US" sz="2000" dirty="0">
                <a:latin typeface="Arial"/>
                <a:cs typeface="Arial"/>
              </a:rPr>
              <a:t> α</a:t>
            </a:r>
            <a:r>
              <a:rPr lang="en-US" sz="2000" dirty="0" err="1">
                <a:latin typeface="Arial"/>
                <a:cs typeface="Arial"/>
              </a:rPr>
              <a:t>κτο</a:t>
            </a:r>
            <a:r>
              <a:rPr lang="en-US" sz="2000" dirty="0">
                <a:latin typeface="Arial"/>
                <a:cs typeface="Arial"/>
              </a:rPr>
              <a:t>π</a:t>
            </a:r>
            <a:r>
              <a:rPr lang="en-US" sz="2000" dirty="0" err="1">
                <a:latin typeface="Arial"/>
                <a:cs typeface="Arial"/>
              </a:rPr>
              <a:t>λοΐ</a:t>
            </a:r>
            <a:r>
              <a:rPr lang="en-US" sz="2000" dirty="0">
                <a:latin typeface="Arial"/>
                <a:cs typeface="Arial"/>
              </a:rPr>
              <a:t>α, και π</a:t>
            </a:r>
            <a:r>
              <a:rPr lang="en-US" sz="2000" dirty="0" err="1">
                <a:latin typeface="Arial"/>
                <a:cs typeface="Arial"/>
              </a:rPr>
              <a:t>έτυχε</a:t>
            </a:r>
            <a:r>
              <a:rPr lang="en-US" sz="2000" dirty="0">
                <a:latin typeface="Arial"/>
                <a:cs typeface="Arial"/>
              </a:rPr>
              <a:t> τα παρα</a:t>
            </a:r>
            <a:r>
              <a:rPr lang="en-US" sz="2000" dirty="0" err="1">
                <a:latin typeface="Arial"/>
                <a:cs typeface="Arial"/>
              </a:rPr>
              <a:t>κάτω</a:t>
            </a:r>
            <a:r>
              <a:rPr lang="en-US" sz="2000" dirty="0">
                <a:latin typeface="Arial"/>
                <a:cs typeface="Arial"/>
              </a:rPr>
              <a:t>:</a:t>
            </a:r>
          </a:p>
          <a:p>
            <a:endParaRPr lang="en-US" sz="2000" dirty="0">
              <a:latin typeface="Arial"/>
              <a:cs typeface="Arial"/>
            </a:endParaRPr>
          </a:p>
          <a:p>
            <a:pPr>
              <a:buChar char="•"/>
            </a:pPr>
            <a:r>
              <a:rPr lang="en-US" sz="2000" dirty="0" err="1">
                <a:latin typeface="Arial"/>
                <a:cs typeface="Arial"/>
              </a:rPr>
              <a:t>Δι</a:t>
            </a:r>
            <a:r>
              <a:rPr lang="en-US" sz="2000" dirty="0">
                <a:latin typeface="Arial"/>
                <a:cs typeface="Arial"/>
              </a:rPr>
              <a:t>α</a:t>
            </a:r>
            <a:r>
              <a:rPr lang="en-US" sz="2000" dirty="0" err="1">
                <a:latin typeface="Arial"/>
                <a:cs typeface="Arial"/>
              </a:rPr>
              <a:t>νομή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κρ</a:t>
            </a:r>
            <a:r>
              <a:rPr lang="en-US" sz="2000" dirty="0">
                <a:latin typeface="Arial"/>
                <a:cs typeface="Arial"/>
              </a:rPr>
              <a:t>α</a:t>
            </a:r>
            <a:r>
              <a:rPr lang="en-US" sz="2000" dirty="0" err="1">
                <a:latin typeface="Arial"/>
                <a:cs typeface="Arial"/>
              </a:rPr>
              <a:t>τήσεων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γι</a:t>
            </a:r>
            <a:r>
              <a:rPr lang="en-US" sz="2000" dirty="0">
                <a:latin typeface="Arial"/>
                <a:cs typeface="Arial"/>
              </a:rPr>
              <a:t>α </a:t>
            </a:r>
            <a:r>
              <a:rPr lang="en-US" sz="2000" dirty="0" err="1">
                <a:latin typeface="Arial"/>
                <a:cs typeface="Arial"/>
              </a:rPr>
              <a:t>το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>
                <a:latin typeface="Arial"/>
                <a:cs typeface="Arial"/>
                <a:hlinkClick r:id="rId2"/>
              </a:rPr>
              <a:t>σύνολο της Ελληνικής Ακτοπλοΐας</a:t>
            </a:r>
            <a:r>
              <a:rPr lang="en-US" sz="2000" dirty="0">
                <a:latin typeface="Arial"/>
                <a:cs typeface="Arial"/>
              </a:rPr>
              <a:t> (ΑΝΕΚ , Blue Star Ferries, ΔΑΝΕ, Hellas Flying Dolphins, GA Ferries, ΛΑΝΕ, </a:t>
            </a:r>
            <a:r>
              <a:rPr lang="en-US" sz="2000" dirty="0" err="1">
                <a:latin typeface="Arial"/>
                <a:cs typeface="Arial"/>
              </a:rPr>
              <a:t>Μινωικές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Γρ</a:t>
            </a:r>
            <a:r>
              <a:rPr lang="en-US" sz="2000" dirty="0">
                <a:latin typeface="Arial"/>
                <a:cs typeface="Arial"/>
              </a:rPr>
              <a:t>α</a:t>
            </a:r>
            <a:r>
              <a:rPr lang="en-US" sz="2000" dirty="0" err="1">
                <a:latin typeface="Arial"/>
                <a:cs typeface="Arial"/>
              </a:rPr>
              <a:t>μμές</a:t>
            </a:r>
            <a:r>
              <a:rPr lang="en-US" sz="2000" dirty="0">
                <a:latin typeface="Arial"/>
                <a:cs typeface="Arial"/>
              </a:rPr>
              <a:t>, ΝΕΛ και </a:t>
            </a:r>
            <a:r>
              <a:rPr lang="en-US" sz="2000" dirty="0" err="1">
                <a:latin typeface="Arial"/>
                <a:cs typeface="Arial"/>
              </a:rPr>
              <a:t>άλλες</a:t>
            </a:r>
            <a:r>
              <a:rPr lang="en-US" sz="2000" dirty="0">
                <a:latin typeface="Arial"/>
                <a:cs typeface="Arial"/>
              </a:rPr>
              <a:t> α</a:t>
            </a:r>
            <a:r>
              <a:rPr lang="en-US" sz="2000" dirty="0" err="1">
                <a:latin typeface="Arial"/>
                <a:cs typeface="Arial"/>
              </a:rPr>
              <a:t>κτο</a:t>
            </a:r>
            <a:r>
              <a:rPr lang="en-US" sz="2000" dirty="0">
                <a:latin typeface="Arial"/>
                <a:cs typeface="Arial"/>
              </a:rPr>
              <a:t>π</a:t>
            </a:r>
            <a:r>
              <a:rPr lang="en-US" sz="2000" dirty="0" err="1">
                <a:latin typeface="Arial"/>
                <a:cs typeface="Arial"/>
              </a:rPr>
              <a:t>λοϊκές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ετ</a:t>
            </a:r>
            <a:r>
              <a:rPr lang="en-US" sz="2000" dirty="0">
                <a:latin typeface="Arial"/>
                <a:cs typeface="Arial"/>
              </a:rPr>
              <a:t>α</a:t>
            </a:r>
            <a:r>
              <a:rPr lang="en-US" sz="2000" dirty="0" err="1">
                <a:latin typeface="Arial"/>
                <a:cs typeface="Arial"/>
              </a:rPr>
              <a:t>ιρείες</a:t>
            </a:r>
            <a:r>
              <a:rPr lang="en-US" sz="2000" dirty="0">
                <a:latin typeface="Arial"/>
                <a:cs typeface="Arial"/>
              </a:rPr>
              <a:t>).</a:t>
            </a:r>
          </a:p>
          <a:p>
            <a:endParaRPr lang="en-US" sz="2000" dirty="0">
              <a:latin typeface="Arial"/>
              <a:cs typeface="Arial"/>
            </a:endParaRPr>
          </a:p>
          <a:p>
            <a:pPr>
              <a:buChar char="•"/>
            </a:pPr>
            <a:r>
              <a:rPr lang="en-US" sz="2000" dirty="0" err="1">
                <a:latin typeface="Arial"/>
                <a:cs typeface="Arial"/>
              </a:rPr>
              <a:t>Συνεργ</a:t>
            </a:r>
            <a:r>
              <a:rPr lang="en-US" sz="2000" dirty="0">
                <a:latin typeface="Arial"/>
                <a:cs typeface="Arial"/>
              </a:rPr>
              <a:t>α</a:t>
            </a:r>
            <a:r>
              <a:rPr lang="en-US" sz="2000" dirty="0" err="1">
                <a:latin typeface="Arial"/>
                <a:cs typeface="Arial"/>
              </a:rPr>
              <a:t>σί</a:t>
            </a:r>
            <a:r>
              <a:rPr lang="en-US" sz="2000" dirty="0">
                <a:latin typeface="Arial"/>
                <a:cs typeface="Arial"/>
              </a:rPr>
              <a:t>α </a:t>
            </a:r>
            <a:r>
              <a:rPr lang="en-US" sz="2000" dirty="0" err="1">
                <a:latin typeface="Arial"/>
                <a:cs typeface="Arial"/>
              </a:rPr>
              <a:t>με</a:t>
            </a:r>
            <a:r>
              <a:rPr lang="en-US" sz="2000" dirty="0">
                <a:latin typeface="Arial"/>
                <a:cs typeface="Arial"/>
              </a:rPr>
              <a:t> π</a:t>
            </a:r>
            <a:r>
              <a:rPr lang="en-US" sz="2000" dirty="0" err="1">
                <a:latin typeface="Arial"/>
                <a:cs typeface="Arial"/>
              </a:rPr>
              <a:t>ερισσότερ</a:t>
            </a:r>
            <a:r>
              <a:rPr lang="en-US" sz="2000" dirty="0">
                <a:latin typeface="Arial"/>
                <a:cs typeface="Arial"/>
              </a:rPr>
              <a:t>α από1200 πρα</a:t>
            </a:r>
            <a:r>
              <a:rPr lang="en-US" sz="2000" dirty="0" err="1">
                <a:latin typeface="Arial"/>
                <a:cs typeface="Arial"/>
              </a:rPr>
              <a:t>κτορεί</a:t>
            </a:r>
            <a:r>
              <a:rPr lang="en-US" sz="2000" dirty="0">
                <a:latin typeface="Arial"/>
                <a:cs typeface="Arial"/>
              </a:rPr>
              <a:t>α </a:t>
            </a:r>
            <a:r>
              <a:rPr lang="en-US" sz="2000" dirty="0" err="1">
                <a:latin typeface="Arial"/>
                <a:cs typeface="Arial"/>
              </a:rPr>
              <a:t>σε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όλη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την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Ελληνική</a:t>
            </a:r>
            <a:r>
              <a:rPr lang="en-US" sz="2000" dirty="0">
                <a:latin typeface="Arial"/>
                <a:cs typeface="Arial"/>
              </a:rPr>
              <a:t> Επ</a:t>
            </a:r>
            <a:r>
              <a:rPr lang="en-US" sz="2000" dirty="0" err="1">
                <a:latin typeface="Arial"/>
                <a:cs typeface="Arial"/>
              </a:rPr>
              <a:t>ικράτει</a:t>
            </a:r>
            <a:r>
              <a:rPr lang="en-US" sz="2000" dirty="0">
                <a:latin typeface="Arial"/>
                <a:cs typeface="Arial"/>
              </a:rPr>
              <a:t>α, τα οπ</a:t>
            </a:r>
            <a:r>
              <a:rPr lang="en-US" sz="2000" dirty="0" err="1">
                <a:latin typeface="Arial"/>
                <a:cs typeface="Arial"/>
              </a:rPr>
              <a:t>οί</a:t>
            </a:r>
            <a:r>
              <a:rPr lang="en-US" sz="2000" dirty="0">
                <a:latin typeface="Arial"/>
                <a:cs typeface="Arial"/>
              </a:rPr>
              <a:t>α υπ</a:t>
            </a:r>
            <a:r>
              <a:rPr lang="en-US" sz="2000" dirty="0" err="1">
                <a:latin typeface="Arial"/>
                <a:cs typeface="Arial"/>
              </a:rPr>
              <a:t>οστηρίζει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σε</a:t>
            </a:r>
            <a:r>
              <a:rPr lang="en-US" sz="2000" dirty="0">
                <a:latin typeface="Arial"/>
                <a:cs typeface="Arial"/>
              </a:rPr>
              <a:t> κα</a:t>
            </a:r>
            <a:r>
              <a:rPr lang="en-US" sz="2000" dirty="0" err="1">
                <a:latin typeface="Arial"/>
                <a:cs typeface="Arial"/>
              </a:rPr>
              <a:t>θημερινή</a:t>
            </a:r>
            <a:r>
              <a:rPr lang="en-US" sz="2000" dirty="0">
                <a:latin typeface="Arial"/>
                <a:cs typeface="Arial"/>
              </a:rPr>
              <a:t> β</a:t>
            </a:r>
            <a:r>
              <a:rPr lang="en-US" sz="2000" dirty="0" err="1">
                <a:latin typeface="Arial"/>
                <a:cs typeface="Arial"/>
              </a:rPr>
              <a:t>άση</a:t>
            </a:r>
            <a:r>
              <a:rPr lang="en-US" sz="2000" dirty="0">
                <a:latin typeface="Arial"/>
                <a:cs typeface="Arial"/>
              </a:rPr>
              <a:t>.</a:t>
            </a:r>
          </a:p>
          <a:p>
            <a:endParaRPr lang="en-US" sz="2000" dirty="0">
              <a:latin typeface="Arial"/>
              <a:cs typeface="Arial"/>
            </a:endParaRPr>
          </a:p>
          <a:p>
            <a:pPr>
              <a:buChar char="•"/>
            </a:pPr>
            <a:r>
              <a:rPr lang="en-US" sz="2000" dirty="0" err="1">
                <a:latin typeface="Arial"/>
                <a:cs typeface="Arial"/>
              </a:rPr>
              <a:t>Προηγμένο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σύστημ</a:t>
            </a:r>
            <a:r>
              <a:rPr lang="en-US" sz="2000" dirty="0">
                <a:latin typeface="Arial"/>
                <a:cs typeface="Arial"/>
              </a:rPr>
              <a:t>α </a:t>
            </a:r>
            <a:r>
              <a:rPr lang="en-US" sz="2000" dirty="0" err="1">
                <a:latin typeface="Arial"/>
                <a:cs typeface="Arial"/>
              </a:rPr>
              <a:t>δι</a:t>
            </a:r>
            <a:r>
              <a:rPr lang="en-US" sz="2000" dirty="0">
                <a:latin typeface="Arial"/>
                <a:cs typeface="Arial"/>
              </a:rPr>
              <a:t>α</a:t>
            </a:r>
            <a:r>
              <a:rPr lang="en-US" sz="2000" dirty="0" err="1">
                <a:latin typeface="Arial"/>
                <a:cs typeface="Arial"/>
              </a:rPr>
              <a:t>σύνδεσης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σε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ισχυρή</a:t>
            </a:r>
            <a:r>
              <a:rPr lang="en-US" sz="2000" dirty="0">
                <a:latin typeface="Arial"/>
                <a:cs typeface="Arial"/>
              </a:rPr>
              <a:t>, π</a:t>
            </a:r>
            <a:r>
              <a:rPr lang="en-US" sz="2000" dirty="0" err="1">
                <a:latin typeface="Arial"/>
                <a:cs typeface="Arial"/>
              </a:rPr>
              <a:t>ροηγμένη</a:t>
            </a:r>
            <a:r>
              <a:rPr lang="en-US" sz="2000" dirty="0">
                <a:latin typeface="Arial"/>
                <a:cs typeface="Arial"/>
              </a:rPr>
              <a:t> και α</a:t>
            </a:r>
            <a:r>
              <a:rPr lang="en-US" sz="2000" dirty="0" err="1">
                <a:latin typeface="Arial"/>
                <a:cs typeface="Arial"/>
              </a:rPr>
              <a:t>ξιό</a:t>
            </a:r>
            <a:r>
              <a:rPr lang="en-US" sz="2000" dirty="0">
                <a:latin typeface="Arial"/>
                <a:cs typeface="Arial"/>
              </a:rPr>
              <a:t>π</a:t>
            </a:r>
            <a:r>
              <a:rPr lang="en-US" sz="2000" dirty="0" err="1">
                <a:latin typeface="Arial"/>
                <a:cs typeface="Arial"/>
              </a:rPr>
              <a:t>ιστη</a:t>
            </a:r>
            <a:r>
              <a:rPr lang="en-US" sz="2000" dirty="0">
                <a:latin typeface="Arial"/>
                <a:cs typeface="Arial"/>
              </a:rPr>
              <a:t> πλα</a:t>
            </a:r>
            <a:r>
              <a:rPr lang="en-US" sz="2000" dirty="0" err="1">
                <a:latin typeface="Arial"/>
                <a:cs typeface="Arial"/>
              </a:rPr>
              <a:t>τφόρμ</a:t>
            </a:r>
            <a:r>
              <a:rPr lang="en-US" sz="2000" dirty="0">
                <a:latin typeface="Arial"/>
                <a:cs typeface="Arial"/>
              </a:rPr>
              <a:t>α . </a:t>
            </a:r>
            <a:r>
              <a:rPr lang="en-US" sz="2000" dirty="0" err="1">
                <a:latin typeface="Arial"/>
                <a:cs typeface="Arial"/>
              </a:rPr>
              <a:t>Με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την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εφ</a:t>
            </a:r>
            <a:r>
              <a:rPr lang="en-US" sz="2000" dirty="0">
                <a:latin typeface="Arial"/>
                <a:cs typeface="Arial"/>
              </a:rPr>
              <a:t>α</a:t>
            </a:r>
            <a:r>
              <a:rPr lang="en-US" sz="2000" dirty="0" err="1">
                <a:latin typeface="Arial"/>
                <a:cs typeface="Arial"/>
              </a:rPr>
              <a:t>ρμογή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OpenSeas</a:t>
            </a:r>
            <a:r>
              <a:rPr lang="en-US" sz="2000" dirty="0">
                <a:latin typeface="Arial"/>
                <a:cs typeface="Arial"/>
              </a:rPr>
              <a:t> (</a:t>
            </a:r>
            <a:r>
              <a:rPr lang="en-US" sz="2000" dirty="0" err="1">
                <a:latin typeface="Arial"/>
                <a:cs typeface="Arial"/>
              </a:rPr>
              <a:t>μάσκ</a:t>
            </a:r>
            <a:r>
              <a:rPr lang="en-US" sz="2000" dirty="0">
                <a:latin typeface="Arial"/>
                <a:cs typeface="Arial"/>
              </a:rPr>
              <a:t>α π</a:t>
            </a:r>
            <a:r>
              <a:rPr lang="en-US" sz="2000" dirty="0" err="1">
                <a:latin typeface="Arial"/>
                <a:cs typeface="Arial"/>
              </a:rPr>
              <a:t>ράκτορ</a:t>
            </a:r>
            <a:r>
              <a:rPr lang="en-US" sz="2000" dirty="0">
                <a:latin typeface="Arial"/>
                <a:cs typeface="Arial"/>
              </a:rPr>
              <a:t>α), τα πρα</a:t>
            </a:r>
            <a:r>
              <a:rPr lang="en-US" sz="2000" dirty="0" err="1">
                <a:latin typeface="Arial"/>
                <a:cs typeface="Arial"/>
              </a:rPr>
              <a:t>κτορεί</a:t>
            </a:r>
            <a:r>
              <a:rPr lang="en-US" sz="2000" dirty="0">
                <a:latin typeface="Arial"/>
                <a:cs typeface="Arial"/>
              </a:rPr>
              <a:t>α απ</a:t>
            </a:r>
            <a:r>
              <a:rPr lang="en-US" sz="2000" dirty="0" err="1">
                <a:latin typeface="Arial"/>
                <a:cs typeface="Arial"/>
              </a:rPr>
              <a:t>ολ</a:t>
            </a:r>
            <a:r>
              <a:rPr lang="en-US" sz="2000" dirty="0">
                <a:latin typeface="Arial"/>
                <a:cs typeface="Arial"/>
              </a:rPr>
              <a:t>αμβ</a:t>
            </a:r>
            <a:r>
              <a:rPr lang="en-US" sz="2000" dirty="0" err="1">
                <a:latin typeface="Arial"/>
                <a:cs typeface="Arial"/>
              </a:rPr>
              <a:t>άνουν</a:t>
            </a:r>
            <a:r>
              <a:rPr lang="en-US" sz="2000" dirty="0">
                <a:latin typeface="Arial"/>
                <a:cs typeface="Arial"/>
              </a:rPr>
              <a:t> απ</a:t>
            </a:r>
            <a:r>
              <a:rPr lang="en-US" sz="2000" dirty="0" err="1">
                <a:latin typeface="Arial"/>
                <a:cs typeface="Arial"/>
              </a:rPr>
              <a:t>ρόσκο</a:t>
            </a:r>
            <a:r>
              <a:rPr lang="en-US" sz="2000" dirty="0">
                <a:latin typeface="Arial"/>
                <a:cs typeface="Arial"/>
              </a:rPr>
              <a:t>π</a:t>
            </a:r>
            <a:r>
              <a:rPr lang="en-US" sz="2000" dirty="0" err="1">
                <a:latin typeface="Arial"/>
                <a:cs typeface="Arial"/>
              </a:rPr>
              <a:t>τη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λειτουργί</a:t>
            </a:r>
            <a:r>
              <a:rPr lang="en-US" sz="2000" dirty="0">
                <a:latin typeface="Arial"/>
                <a:cs typeface="Arial"/>
              </a:rPr>
              <a:t>α, τα</a:t>
            </a:r>
            <a:r>
              <a:rPr lang="en-US" sz="2000" dirty="0" err="1">
                <a:latin typeface="Arial"/>
                <a:cs typeface="Arial"/>
              </a:rPr>
              <a:t>χύτ</a:t>
            </a:r>
            <a:r>
              <a:rPr lang="en-US" sz="2000" dirty="0">
                <a:latin typeface="Arial"/>
                <a:cs typeface="Arial"/>
              </a:rPr>
              <a:t>α</a:t>
            </a:r>
            <a:r>
              <a:rPr lang="en-US" sz="2000" dirty="0" err="1">
                <a:latin typeface="Arial"/>
                <a:cs typeface="Arial"/>
              </a:rPr>
              <a:t>τη</a:t>
            </a:r>
            <a:r>
              <a:rPr lang="en-US" sz="2000" dirty="0">
                <a:latin typeface="Arial"/>
                <a:cs typeface="Arial"/>
              </a:rPr>
              <a:t> απ</a:t>
            </a:r>
            <a:r>
              <a:rPr lang="en-US" sz="2000" dirty="0" err="1">
                <a:latin typeface="Arial"/>
                <a:cs typeface="Arial"/>
              </a:rPr>
              <a:t>όκριση</a:t>
            </a:r>
            <a:r>
              <a:rPr lang="en-US" sz="2000" dirty="0">
                <a:latin typeface="Arial"/>
                <a:cs typeface="Arial"/>
              </a:rPr>
              <a:t> και </a:t>
            </a:r>
            <a:r>
              <a:rPr lang="en-US" sz="2000" dirty="0" err="1">
                <a:latin typeface="Arial"/>
                <a:cs typeface="Arial"/>
              </a:rPr>
              <a:t>εξυ</a:t>
            </a:r>
            <a:r>
              <a:rPr lang="en-US" sz="2000" dirty="0">
                <a:latin typeface="Arial"/>
                <a:cs typeface="Arial"/>
              </a:rPr>
              <a:t>π</a:t>
            </a:r>
            <a:r>
              <a:rPr lang="en-US" sz="2000" dirty="0" err="1">
                <a:latin typeface="Arial"/>
                <a:cs typeface="Arial"/>
              </a:rPr>
              <a:t>ηρέτηση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του</a:t>
            </a:r>
            <a:r>
              <a:rPr lang="en-US" sz="2000" dirty="0">
                <a:latin typeface="Arial"/>
                <a:cs typeface="Arial"/>
              </a:rPr>
              <a:t> π</a:t>
            </a:r>
            <a:r>
              <a:rPr lang="en-US" sz="2000" dirty="0" err="1">
                <a:latin typeface="Arial"/>
                <a:cs typeface="Arial"/>
              </a:rPr>
              <a:t>ελάτη</a:t>
            </a:r>
            <a:r>
              <a:rPr lang="en-US" sz="2000" dirty="0">
                <a:latin typeface="Arial"/>
                <a:cs typeface="Arial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683677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2C235D1-21DC-4B3D-897F-1D5B66F8B2C7}"/>
              </a:ext>
            </a:extLst>
          </p:cNvPr>
          <p:cNvSpPr txBox="1"/>
          <p:nvPr/>
        </p:nvSpPr>
        <p:spPr>
          <a:xfrm>
            <a:off x="569344" y="914400"/>
            <a:ext cx="9716218" cy="5570756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latin typeface="Arial"/>
                <a:cs typeface="Arial"/>
              </a:rPr>
              <a:t>Η </a:t>
            </a:r>
            <a:r>
              <a:rPr lang="en-US" sz="2000" dirty="0" err="1">
                <a:latin typeface="Arial"/>
                <a:cs typeface="Arial"/>
              </a:rPr>
              <a:t>FORTHcrs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σε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συνεργ</a:t>
            </a:r>
            <a:r>
              <a:rPr lang="en-US" sz="2000" dirty="0">
                <a:latin typeface="Arial"/>
                <a:cs typeface="Arial"/>
              </a:rPr>
              <a:t>α</a:t>
            </a:r>
            <a:r>
              <a:rPr lang="en-US" sz="2000" dirty="0" err="1">
                <a:latin typeface="Arial"/>
                <a:cs typeface="Arial"/>
              </a:rPr>
              <a:t>σί</a:t>
            </a:r>
            <a:r>
              <a:rPr lang="en-US" sz="2000" dirty="0">
                <a:latin typeface="Arial"/>
                <a:cs typeface="Arial"/>
              </a:rPr>
              <a:t>α </a:t>
            </a:r>
            <a:r>
              <a:rPr lang="en-US" sz="2000" dirty="0" err="1">
                <a:latin typeface="Arial"/>
                <a:cs typeface="Arial"/>
              </a:rPr>
              <a:t>με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τον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Όμιλο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FORTHnet</a:t>
            </a:r>
            <a:r>
              <a:rPr lang="en-US" sz="2000" dirty="0">
                <a:latin typeface="Arial"/>
                <a:cs typeface="Arial"/>
              </a:rPr>
              <a:t> π</a:t>
            </a:r>
            <a:r>
              <a:rPr lang="en-US" sz="2000" dirty="0" err="1">
                <a:latin typeface="Arial"/>
                <a:cs typeface="Arial"/>
              </a:rPr>
              <a:t>ροσφέρει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ολοκληρωμένες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λύσεις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γι</a:t>
            </a:r>
            <a:r>
              <a:rPr lang="en-US" sz="2000" dirty="0">
                <a:latin typeface="Arial"/>
                <a:cs typeface="Arial"/>
              </a:rPr>
              <a:t>α τα πρα</a:t>
            </a:r>
            <a:r>
              <a:rPr lang="en-US" sz="2000" dirty="0" err="1">
                <a:latin typeface="Arial"/>
                <a:cs typeface="Arial"/>
              </a:rPr>
              <a:t>κτορεί</a:t>
            </a:r>
            <a:r>
              <a:rPr lang="en-US" sz="2000" dirty="0">
                <a:latin typeface="Arial"/>
                <a:cs typeface="Arial"/>
              </a:rPr>
              <a:t>α και </a:t>
            </a:r>
            <a:r>
              <a:rPr lang="en-US" sz="2000" dirty="0" err="1">
                <a:latin typeface="Arial"/>
                <a:cs typeface="Arial"/>
              </a:rPr>
              <a:t>την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κάθε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τουριστική</a:t>
            </a:r>
            <a:r>
              <a:rPr lang="en-US" sz="2000" dirty="0">
                <a:latin typeface="Arial"/>
                <a:cs typeface="Arial"/>
              </a:rPr>
              <a:t> επ</a:t>
            </a:r>
            <a:r>
              <a:rPr lang="en-US" sz="2000" dirty="0" err="1">
                <a:latin typeface="Arial"/>
                <a:cs typeface="Arial"/>
              </a:rPr>
              <a:t>ιχείρηση</a:t>
            </a:r>
            <a:r>
              <a:rPr lang="en-US" sz="2000" dirty="0">
                <a:latin typeface="Arial"/>
                <a:cs typeface="Arial"/>
              </a:rPr>
              <a:t> όπ</a:t>
            </a:r>
            <a:r>
              <a:rPr lang="en-US" sz="2000" dirty="0" err="1">
                <a:latin typeface="Arial"/>
                <a:cs typeface="Arial"/>
              </a:rPr>
              <a:t>ως</a:t>
            </a:r>
            <a:r>
              <a:rPr lang="en-US" sz="2000" dirty="0">
                <a:latin typeface="Arial"/>
                <a:cs typeface="Arial"/>
              </a:rPr>
              <a:t>:</a:t>
            </a:r>
          </a:p>
          <a:p>
            <a:endParaRPr lang="en-US" sz="2000" dirty="0">
              <a:latin typeface="Arial"/>
              <a:cs typeface="Arial"/>
            </a:endParaRPr>
          </a:p>
          <a:p>
            <a:pPr>
              <a:buChar char="•"/>
            </a:pPr>
            <a:r>
              <a:rPr lang="en-US" sz="2000" dirty="0" err="1">
                <a:latin typeface="Arial"/>
                <a:cs typeface="Arial"/>
              </a:rPr>
              <a:t>σύνδεση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στο</a:t>
            </a:r>
            <a:r>
              <a:rPr lang="en-US" sz="2000" dirty="0">
                <a:latin typeface="Arial"/>
                <a:cs typeface="Arial"/>
              </a:rPr>
              <a:t> Internet </a:t>
            </a:r>
            <a:r>
              <a:rPr lang="en-US" sz="2000" dirty="0" err="1">
                <a:latin typeface="Arial"/>
                <a:cs typeface="Arial"/>
              </a:rPr>
              <a:t>χωρίς</a:t>
            </a:r>
            <a:r>
              <a:rPr lang="en-US" sz="2000" dirty="0">
                <a:latin typeface="Arial"/>
                <a:cs typeface="Arial"/>
              </a:rPr>
              <a:t> π</a:t>
            </a:r>
            <a:r>
              <a:rPr lang="en-US" sz="2000" dirty="0" err="1">
                <a:latin typeface="Arial"/>
                <a:cs typeface="Arial"/>
              </a:rPr>
              <a:t>εριορισμούς</a:t>
            </a:r>
            <a:r>
              <a:rPr lang="en-US" sz="2000" dirty="0">
                <a:latin typeface="Arial"/>
                <a:cs typeface="Arial"/>
              </a:rPr>
              <a:t>, </a:t>
            </a:r>
            <a:r>
              <a:rPr lang="en-US" sz="2000" dirty="0" err="1">
                <a:latin typeface="Arial"/>
                <a:cs typeface="Arial"/>
              </a:rPr>
              <a:t>με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την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FORTHnet</a:t>
            </a:r>
            <a:r>
              <a:rPr lang="en-US" sz="2000" dirty="0">
                <a:latin typeface="Arial"/>
                <a:cs typeface="Arial"/>
              </a:rPr>
              <a:t>, </a:t>
            </a:r>
            <a:r>
              <a:rPr lang="en-US" sz="2000" dirty="0" err="1">
                <a:latin typeface="Arial"/>
                <a:cs typeface="Arial"/>
              </a:rPr>
              <a:t>τον</a:t>
            </a:r>
            <a:r>
              <a:rPr lang="en-US" sz="2000" dirty="0">
                <a:latin typeface="Arial"/>
                <a:cs typeface="Arial"/>
              </a:rPr>
              <a:t> π</a:t>
            </a:r>
            <a:r>
              <a:rPr lang="en-US" sz="2000" dirty="0" err="1">
                <a:latin typeface="Arial"/>
                <a:cs typeface="Arial"/>
              </a:rPr>
              <a:t>ροηγμένο</a:t>
            </a:r>
            <a:r>
              <a:rPr lang="en-US" sz="2000" dirty="0">
                <a:latin typeface="Arial"/>
                <a:cs typeface="Arial"/>
              </a:rPr>
              <a:t> Internet Service Provider</a:t>
            </a:r>
          </a:p>
          <a:p>
            <a:pPr>
              <a:buChar char="•"/>
            </a:pPr>
            <a:endParaRPr lang="en-US" sz="2000" dirty="0">
              <a:latin typeface="Arial"/>
              <a:cs typeface="Arial"/>
            </a:endParaRPr>
          </a:p>
          <a:p>
            <a:pPr>
              <a:buChar char="•"/>
            </a:pPr>
            <a:r>
              <a:rPr lang="en-US" sz="2000" dirty="0" err="1">
                <a:latin typeface="Arial"/>
                <a:cs typeface="Arial"/>
              </a:rPr>
              <a:t>Στ</a:t>
            </a:r>
            <a:r>
              <a:rPr lang="en-US" sz="2000" dirty="0">
                <a:latin typeface="Arial"/>
                <a:cs typeface="Arial"/>
              </a:rPr>
              <a:t>α</a:t>
            </a:r>
            <a:r>
              <a:rPr lang="en-US" sz="2000" dirty="0" err="1">
                <a:latin typeface="Arial"/>
                <a:cs typeface="Arial"/>
              </a:rPr>
              <a:t>θερή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Τηλεφωνί</a:t>
            </a:r>
            <a:r>
              <a:rPr lang="en-US" sz="2000" dirty="0">
                <a:latin typeface="Arial"/>
                <a:cs typeface="Arial"/>
              </a:rPr>
              <a:t>α </a:t>
            </a:r>
            <a:r>
              <a:rPr lang="en-US" sz="2000" dirty="0" err="1">
                <a:latin typeface="Arial"/>
                <a:cs typeface="Arial"/>
              </a:rPr>
              <a:t>με</a:t>
            </a:r>
            <a:r>
              <a:rPr lang="en-US" sz="2000" dirty="0">
                <a:latin typeface="Arial"/>
                <a:cs typeface="Arial"/>
              </a:rPr>
              <a:t> τα χα</a:t>
            </a:r>
            <a:r>
              <a:rPr lang="en-US" sz="2000" dirty="0" err="1">
                <a:latin typeface="Arial"/>
                <a:cs typeface="Arial"/>
              </a:rPr>
              <a:t>μηλότερ</a:t>
            </a:r>
            <a:r>
              <a:rPr lang="en-US" sz="2000" dirty="0">
                <a:latin typeface="Arial"/>
                <a:cs typeface="Arial"/>
              </a:rPr>
              <a:t>α </a:t>
            </a:r>
            <a:r>
              <a:rPr lang="en-US" sz="2000" dirty="0" err="1">
                <a:latin typeface="Arial"/>
                <a:cs typeface="Arial"/>
              </a:rPr>
              <a:t>κόστη</a:t>
            </a:r>
            <a:endParaRPr lang="en-US" sz="2000" dirty="0">
              <a:latin typeface="Arial"/>
              <a:cs typeface="Arial"/>
            </a:endParaRPr>
          </a:p>
          <a:p>
            <a:pPr>
              <a:buChar char="•"/>
            </a:pPr>
            <a:endParaRPr lang="en-US" sz="2000" dirty="0">
              <a:latin typeface="Arial"/>
              <a:cs typeface="Arial"/>
            </a:endParaRPr>
          </a:p>
          <a:p>
            <a:pPr>
              <a:buChar char="•"/>
            </a:pPr>
            <a:r>
              <a:rPr lang="en-US" sz="2000" dirty="0" err="1">
                <a:latin typeface="Arial"/>
                <a:cs typeface="Arial"/>
              </a:rPr>
              <a:t>Τηλε</a:t>
            </a:r>
            <a:r>
              <a:rPr lang="en-US" sz="2000" dirty="0">
                <a:latin typeface="Arial"/>
                <a:cs typeface="Arial"/>
              </a:rPr>
              <a:t>π</a:t>
            </a:r>
            <a:r>
              <a:rPr lang="en-US" sz="2000" dirty="0" err="1">
                <a:latin typeface="Arial"/>
                <a:cs typeface="Arial"/>
              </a:rPr>
              <a:t>ικοινωνι</a:t>
            </a:r>
            <a:r>
              <a:rPr lang="en-US" sz="2000" dirty="0">
                <a:latin typeface="Arial"/>
                <a:cs typeface="Arial"/>
              </a:rPr>
              <a:t>α</a:t>
            </a:r>
            <a:r>
              <a:rPr lang="en-US" sz="2000" dirty="0" err="1">
                <a:latin typeface="Arial"/>
                <a:cs typeface="Arial"/>
              </a:rPr>
              <a:t>κές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Λύσεις</a:t>
            </a:r>
            <a:r>
              <a:rPr lang="en-US" sz="2000" dirty="0">
                <a:latin typeface="Arial"/>
                <a:cs typeface="Arial"/>
              </a:rPr>
              <a:t> - </a:t>
            </a:r>
            <a:r>
              <a:rPr lang="en-US" sz="2000" dirty="0" err="1">
                <a:latin typeface="Arial"/>
                <a:cs typeface="Arial"/>
              </a:rPr>
              <a:t>Ασύρμ</a:t>
            </a:r>
            <a:r>
              <a:rPr lang="en-US" sz="2000" dirty="0">
                <a:latin typeface="Arial"/>
                <a:cs typeface="Arial"/>
              </a:rPr>
              <a:t>α</a:t>
            </a:r>
            <a:r>
              <a:rPr lang="en-US" sz="2000" dirty="0" err="1">
                <a:latin typeface="Arial"/>
                <a:cs typeface="Arial"/>
              </a:rPr>
              <a:t>τες</a:t>
            </a:r>
            <a:r>
              <a:rPr lang="en-US" sz="2000" dirty="0">
                <a:latin typeface="Arial"/>
                <a:cs typeface="Arial"/>
              </a:rPr>
              <a:t> Επ</a:t>
            </a:r>
            <a:r>
              <a:rPr lang="en-US" sz="2000" dirty="0" err="1">
                <a:latin typeface="Arial"/>
                <a:cs typeface="Arial"/>
              </a:rPr>
              <a:t>ικοινωνίες</a:t>
            </a:r>
            <a:r>
              <a:rPr lang="en-US" sz="2000" dirty="0">
                <a:latin typeface="Arial"/>
                <a:cs typeface="Arial"/>
              </a:rPr>
              <a:t>, </a:t>
            </a:r>
            <a:r>
              <a:rPr lang="en-US" sz="2000" dirty="0" err="1">
                <a:latin typeface="Arial"/>
                <a:cs typeface="Arial"/>
              </a:rPr>
              <a:t>Κλειστά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Ιδιωτικά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Δίκτυ</a:t>
            </a:r>
            <a:r>
              <a:rPr lang="en-US" sz="2000" dirty="0">
                <a:latin typeface="Arial"/>
                <a:cs typeface="Arial"/>
              </a:rPr>
              <a:t>α, </a:t>
            </a:r>
            <a:r>
              <a:rPr lang="en-US" sz="2000" dirty="0" err="1">
                <a:latin typeface="Arial"/>
                <a:cs typeface="Arial"/>
              </a:rPr>
              <a:t>Ασφ</a:t>
            </a:r>
            <a:r>
              <a:rPr lang="en-US" sz="2000" dirty="0">
                <a:latin typeface="Arial"/>
                <a:cs typeface="Arial"/>
              </a:rPr>
              <a:t>α</a:t>
            </a:r>
            <a:r>
              <a:rPr lang="en-US" sz="2000" dirty="0" err="1">
                <a:latin typeface="Arial"/>
                <a:cs typeface="Arial"/>
              </a:rPr>
              <a:t>λή</a:t>
            </a:r>
            <a:r>
              <a:rPr lang="en-US" sz="2000" dirty="0">
                <a:latin typeface="Arial"/>
                <a:cs typeface="Arial"/>
              </a:rPr>
              <a:t> π</a:t>
            </a:r>
            <a:r>
              <a:rPr lang="en-US" sz="2000" dirty="0" err="1">
                <a:latin typeface="Arial"/>
                <a:cs typeface="Arial"/>
              </a:rPr>
              <a:t>ρόσ</a:t>
            </a:r>
            <a:r>
              <a:rPr lang="en-US" sz="2000" dirty="0">
                <a:latin typeface="Arial"/>
                <a:cs typeface="Arial"/>
              </a:rPr>
              <a:t>βα</a:t>
            </a:r>
            <a:r>
              <a:rPr lang="en-US" sz="2000" dirty="0" err="1">
                <a:latin typeface="Arial"/>
                <a:cs typeface="Arial"/>
              </a:rPr>
              <a:t>ση</a:t>
            </a:r>
            <a:endParaRPr lang="en-US" sz="2000" dirty="0">
              <a:latin typeface="Arial"/>
              <a:cs typeface="Arial"/>
            </a:endParaRPr>
          </a:p>
          <a:p>
            <a:pPr>
              <a:buChar char="•"/>
            </a:pPr>
            <a:endParaRPr lang="en-US" sz="2000" dirty="0">
              <a:latin typeface="Arial"/>
              <a:cs typeface="Arial"/>
            </a:endParaRPr>
          </a:p>
          <a:p>
            <a:pPr>
              <a:buChar char="•"/>
            </a:pPr>
            <a:r>
              <a:rPr lang="en-US" sz="2000" dirty="0">
                <a:latin typeface="Arial"/>
                <a:cs typeface="Arial"/>
              </a:rPr>
              <a:t>Κατα</a:t>
            </a:r>
            <a:r>
              <a:rPr lang="en-US" sz="2000" dirty="0" err="1">
                <a:latin typeface="Arial"/>
                <a:cs typeface="Arial"/>
              </a:rPr>
              <a:t>σκευή</a:t>
            </a:r>
            <a:r>
              <a:rPr lang="en-US" sz="2000" dirty="0">
                <a:latin typeface="Arial"/>
                <a:cs typeface="Arial"/>
              </a:rPr>
              <a:t> και </a:t>
            </a:r>
            <a:r>
              <a:rPr lang="en-US" sz="2000" dirty="0" err="1">
                <a:latin typeface="Arial"/>
                <a:cs typeface="Arial"/>
              </a:rPr>
              <a:t>Φιλοξενί</a:t>
            </a:r>
            <a:r>
              <a:rPr lang="en-US" sz="2000" dirty="0">
                <a:latin typeface="Arial"/>
                <a:cs typeface="Arial"/>
              </a:rPr>
              <a:t>α Web</a:t>
            </a:r>
          </a:p>
          <a:p>
            <a:pPr>
              <a:buChar char="•"/>
            </a:pPr>
            <a:endParaRPr lang="en-US" sz="2000" dirty="0">
              <a:latin typeface="Arial"/>
              <a:cs typeface="Arial"/>
            </a:endParaRPr>
          </a:p>
          <a:p>
            <a:pPr>
              <a:buChar char="•"/>
            </a:pPr>
            <a:r>
              <a:rPr lang="en-US" sz="2000" dirty="0" err="1">
                <a:latin typeface="Arial"/>
                <a:cs typeface="Arial"/>
              </a:rPr>
              <a:t>Τεχνική</a:t>
            </a:r>
            <a:r>
              <a:rPr lang="en-US" sz="2000" dirty="0">
                <a:latin typeface="Arial"/>
                <a:cs typeface="Arial"/>
              </a:rPr>
              <a:t> Υπ</a:t>
            </a:r>
            <a:r>
              <a:rPr lang="en-US" sz="2000" dirty="0" err="1">
                <a:latin typeface="Arial"/>
                <a:cs typeface="Arial"/>
              </a:rPr>
              <a:t>οστήριξη</a:t>
            </a:r>
            <a:endParaRPr lang="en-US" sz="2000" dirty="0">
              <a:latin typeface="Arial"/>
              <a:cs typeface="Arial"/>
            </a:endParaRPr>
          </a:p>
          <a:p>
            <a:pPr>
              <a:buChar char="•"/>
            </a:pPr>
            <a:endParaRPr lang="en-US" sz="2000" dirty="0">
              <a:latin typeface="Arial"/>
              <a:cs typeface="Arial"/>
            </a:endParaRPr>
          </a:p>
          <a:p>
            <a:pPr>
              <a:buChar char="•"/>
            </a:pPr>
            <a:r>
              <a:rPr lang="en-US" sz="2000" dirty="0" err="1">
                <a:latin typeface="Arial"/>
                <a:cs typeface="Arial"/>
              </a:rPr>
              <a:t>Συντήρηση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Εξο</a:t>
            </a:r>
            <a:r>
              <a:rPr lang="en-US" sz="2000" dirty="0">
                <a:latin typeface="Arial"/>
                <a:cs typeface="Arial"/>
              </a:rPr>
              <a:t>π</a:t>
            </a:r>
            <a:r>
              <a:rPr lang="en-US" sz="2000" dirty="0" err="1">
                <a:latin typeface="Arial"/>
                <a:cs typeface="Arial"/>
              </a:rPr>
              <a:t>λισμού</a:t>
            </a:r>
            <a:r>
              <a:rPr lang="en-US" sz="2000" dirty="0">
                <a:latin typeface="Arial"/>
                <a:cs typeface="Arial"/>
              </a:rPr>
              <a:t> - </a:t>
            </a:r>
            <a:r>
              <a:rPr lang="en-US" sz="2000" dirty="0" err="1">
                <a:latin typeface="Arial"/>
                <a:cs typeface="Arial"/>
              </a:rPr>
              <a:t>Αν</a:t>
            </a:r>
            <a:r>
              <a:rPr lang="en-US" sz="2000" dirty="0">
                <a:latin typeface="Arial"/>
                <a:cs typeface="Arial"/>
              </a:rPr>
              <a:t>α</a:t>
            </a:r>
            <a:r>
              <a:rPr lang="en-US" sz="2000" dirty="0" err="1">
                <a:latin typeface="Arial"/>
                <a:cs typeface="Arial"/>
              </a:rPr>
              <a:t>λώσιμ</a:t>
            </a:r>
            <a:r>
              <a:rPr lang="en-US" sz="2000" dirty="0">
                <a:latin typeface="Arial"/>
                <a:cs typeface="Arial"/>
              </a:rPr>
              <a:t>α</a:t>
            </a:r>
          </a:p>
          <a:p>
            <a:br>
              <a:rPr lang="en-US" dirty="0"/>
            </a:b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4930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Εικόνα 2" descr="Εικόνα που περιέχει στιγμιότυπο οθόνης&#10;&#10;Η περιγραφή δημιουργήθηκε με πολύ υψηλή αξιοπιστία">
            <a:extLst>
              <a:ext uri="{FF2B5EF4-FFF2-40B4-BE49-F238E27FC236}">
                <a16:creationId xmlns:a16="http://schemas.microsoft.com/office/drawing/2014/main" id="{A293503D-EDA5-48CA-BB09-115585E4CE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7696" y="587945"/>
            <a:ext cx="8064079" cy="6185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1983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Εικόνα 2" descr="Εικόνα που περιέχει στιγμιότυπο οθόνης&#10;&#10;Η περιγραφή δημιουργήθηκε με υψηλή αξιοπιστία">
            <a:extLst>
              <a:ext uri="{FF2B5EF4-FFF2-40B4-BE49-F238E27FC236}">
                <a16:creationId xmlns:a16="http://schemas.microsoft.com/office/drawing/2014/main" id="{59021F7B-74B9-4C3F-A4BB-F5628D9AF3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9533" y="286150"/>
            <a:ext cx="9471802" cy="6443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0647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9A69119-C55F-4F43-9FC2-7E3971115E58}"/>
              </a:ext>
            </a:extLst>
          </p:cNvPr>
          <p:cNvSpPr txBox="1"/>
          <p:nvPr/>
        </p:nvSpPr>
        <p:spPr>
          <a:xfrm>
            <a:off x="8627" y="612476"/>
            <a:ext cx="11383991" cy="3170099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  </a:t>
            </a:r>
            <a:r>
              <a:rPr lang="en-US" sz="4000" dirty="0"/>
              <a:t>     </a:t>
            </a:r>
            <a:endParaRPr lang="el-GR"/>
          </a:p>
          <a:p>
            <a:endParaRPr lang="en-US" sz="4000" dirty="0"/>
          </a:p>
          <a:p>
            <a:endParaRPr lang="en-US" sz="4000" dirty="0"/>
          </a:p>
          <a:p>
            <a:r>
              <a:rPr lang="en-US" sz="4000" dirty="0"/>
              <a:t>       </a:t>
            </a:r>
            <a:endParaRPr lang="en-US"/>
          </a:p>
          <a:p>
            <a:r>
              <a:rPr lang="en-US" sz="4000" dirty="0"/>
              <a:t>         Σας </a:t>
            </a:r>
            <a:r>
              <a:rPr lang="en-US" sz="4000" dirty="0" err="1"/>
              <a:t>ευχ</a:t>
            </a:r>
            <a:r>
              <a:rPr lang="en-US" sz="4000" dirty="0"/>
              <a:t>α</a:t>
            </a:r>
            <a:r>
              <a:rPr lang="en-US" sz="4000" dirty="0" err="1"/>
              <a:t>ριστώ</a:t>
            </a:r>
            <a:r>
              <a:rPr lang="en-US" sz="4000" dirty="0"/>
              <a:t> π</a:t>
            </a:r>
            <a:r>
              <a:rPr lang="en-US" sz="4000" dirty="0" err="1"/>
              <a:t>ολύ</a:t>
            </a:r>
            <a:r>
              <a:rPr lang="en-US" sz="4000" dirty="0"/>
              <a:t> </a:t>
            </a:r>
            <a:r>
              <a:rPr lang="en-US" sz="4000" dirty="0" err="1"/>
              <a:t>γι</a:t>
            </a:r>
            <a:r>
              <a:rPr lang="en-US" sz="4000" dirty="0"/>
              <a:t>α </a:t>
            </a:r>
            <a:r>
              <a:rPr lang="en-US" sz="4000" dirty="0" err="1"/>
              <a:t>τον</a:t>
            </a:r>
            <a:r>
              <a:rPr lang="en-US" sz="4000" dirty="0"/>
              <a:t> </a:t>
            </a:r>
            <a:r>
              <a:rPr lang="en-US" sz="4000" dirty="0" err="1"/>
              <a:t>χρόνο</a:t>
            </a:r>
            <a:r>
              <a:rPr lang="en-US" sz="4000" dirty="0"/>
              <a:t> σας!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9684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Ιόν">
  <a:themeElements>
    <a:clrScheme name="Ιόν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Ιό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Ιό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0</Words>
  <Application>Microsoft Office PowerPoint</Application>
  <PresentationFormat>Ευρεία οθόνη</PresentationFormat>
  <Paragraphs>0</Paragraphs>
  <Slides>9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9</vt:i4>
      </vt:variant>
    </vt:vector>
  </HeadingPairs>
  <TitlesOfParts>
    <vt:vector size="10" baseType="lpstr">
      <vt:lpstr>Ιόν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Sarun Da-asa</dc:creator>
  <cp:lastModifiedBy>Sarun Da-asa</cp:lastModifiedBy>
  <cp:revision>267</cp:revision>
  <dcterms:created xsi:type="dcterms:W3CDTF">2013-07-31T04:09:37Z</dcterms:created>
  <dcterms:modified xsi:type="dcterms:W3CDTF">2019-02-06T21:06:54Z</dcterms:modified>
</cp:coreProperties>
</file>