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34" autoAdjust="0"/>
    <p:restoredTop sz="94624" autoAdjust="0"/>
  </p:normalViewPr>
  <p:slideViewPr>
    <p:cSldViewPr>
      <p:cViewPr varScale="1">
        <p:scale>
          <a:sx n="69" d="100"/>
          <a:sy n="69" d="100"/>
        </p:scale>
        <p:origin x="-14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D4B843B-DA6B-42B3-A092-ECE027D19915}" type="datetimeFigureOut">
              <a:rPr lang="el-GR" smtClean="0"/>
              <a:pPr/>
              <a:t>24/1/2019</a:t>
            </a:fld>
            <a:endParaRPr lang="el-GR"/>
          </a:p>
        </p:txBody>
      </p:sp>
      <p:sp>
        <p:nvSpPr>
          <p:cNvPr id="19" name="Footer Placeholder 18"/>
          <p:cNvSpPr>
            <a:spLocks noGrp="1"/>
          </p:cNvSpPr>
          <p:nvPr>
            <p:ph type="ftr" sz="quarter" idx="11"/>
          </p:nvPr>
        </p:nvSpPr>
        <p:spPr/>
        <p:txBody>
          <a:bodyPr/>
          <a:lstStyle/>
          <a:p>
            <a:endParaRPr lang="el-GR"/>
          </a:p>
        </p:txBody>
      </p:sp>
      <p:sp>
        <p:nvSpPr>
          <p:cNvPr id="27" name="Slide Number Placeholder 26"/>
          <p:cNvSpPr>
            <a:spLocks noGrp="1"/>
          </p:cNvSpPr>
          <p:nvPr>
            <p:ph type="sldNum" sz="quarter" idx="12"/>
          </p:nvPr>
        </p:nvSpPr>
        <p:spPr/>
        <p:txBody>
          <a:bodyPr/>
          <a:lstStyle/>
          <a:p>
            <a:fld id="{9D910BDA-0AF1-4FD1-B46D-23B943711F7B}"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4B843B-DA6B-42B3-A092-ECE027D19915}" type="datetimeFigureOut">
              <a:rPr lang="el-GR" smtClean="0"/>
              <a:pPr/>
              <a:t>24/1/2019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D910BDA-0AF1-4FD1-B46D-23B943711F7B}"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4B843B-DA6B-42B3-A092-ECE027D19915}" type="datetimeFigureOut">
              <a:rPr lang="el-GR" smtClean="0"/>
              <a:pPr/>
              <a:t>24/1/2019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D910BDA-0AF1-4FD1-B46D-23B943711F7B}"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4B843B-DA6B-42B3-A092-ECE027D19915}" type="datetimeFigureOut">
              <a:rPr lang="el-GR" smtClean="0"/>
              <a:pPr/>
              <a:t>24/1/2019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D910BDA-0AF1-4FD1-B46D-23B943711F7B}"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D4B843B-DA6B-42B3-A092-ECE027D19915}" type="datetimeFigureOut">
              <a:rPr lang="el-GR" smtClean="0"/>
              <a:pPr/>
              <a:t>24/1/2019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D910BDA-0AF1-4FD1-B46D-23B943711F7B}"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D4B843B-DA6B-42B3-A092-ECE027D19915}" type="datetimeFigureOut">
              <a:rPr lang="el-GR" smtClean="0"/>
              <a:pPr/>
              <a:t>24/1/2019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D910BDA-0AF1-4FD1-B46D-23B943711F7B}"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D4B843B-DA6B-42B3-A092-ECE027D19915}" type="datetimeFigureOut">
              <a:rPr lang="el-GR" smtClean="0"/>
              <a:pPr/>
              <a:t>24/1/2019</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9D910BDA-0AF1-4FD1-B46D-23B943711F7B}"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D4B843B-DA6B-42B3-A092-ECE027D19915}" type="datetimeFigureOut">
              <a:rPr lang="el-GR" smtClean="0"/>
              <a:pPr/>
              <a:t>24/1/2019</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9D910BDA-0AF1-4FD1-B46D-23B943711F7B}"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B843B-DA6B-42B3-A092-ECE027D19915}" type="datetimeFigureOut">
              <a:rPr lang="el-GR" smtClean="0"/>
              <a:pPr/>
              <a:t>24/1/2019</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9D910BDA-0AF1-4FD1-B46D-23B943711F7B}"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D4B843B-DA6B-42B3-A092-ECE027D19915}" type="datetimeFigureOut">
              <a:rPr lang="el-GR" smtClean="0"/>
              <a:pPr/>
              <a:t>24/1/2019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D910BDA-0AF1-4FD1-B46D-23B943711F7B}"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D4B843B-DA6B-42B3-A092-ECE027D19915}" type="datetimeFigureOut">
              <a:rPr lang="el-GR" smtClean="0"/>
              <a:pPr/>
              <a:t>24/1/2019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a:xfrm>
            <a:off x="8077200" y="6356350"/>
            <a:ext cx="609600" cy="365125"/>
          </a:xfrm>
        </p:spPr>
        <p:txBody>
          <a:bodyPr/>
          <a:lstStyle/>
          <a:p>
            <a:fld id="{9D910BDA-0AF1-4FD1-B46D-23B943711F7B}" type="slidenum">
              <a:rPr lang="el-GR" smtClean="0"/>
              <a:pPr/>
              <a:t>‹#›</a:t>
            </a:fld>
            <a:endParaRPr lang="el-G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D4B843B-DA6B-42B3-A092-ECE027D19915}" type="datetimeFigureOut">
              <a:rPr lang="el-GR" smtClean="0"/>
              <a:pPr/>
              <a:t>24/1/2019</a:t>
            </a:fld>
            <a:endParaRPr lang="el-G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l-G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D910BDA-0AF1-4FD1-B46D-23B943711F7B}" type="slidenum">
              <a:rPr lang="el-GR" smtClean="0"/>
              <a:pPr/>
              <a:t>‹#›</a:t>
            </a:fld>
            <a:endParaRPr lang="el-G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l-GR" dirty="0"/>
              <a:t> </a:t>
            </a:r>
            <a:br>
              <a:rPr lang="el-GR" dirty="0"/>
            </a:br>
            <a:r>
              <a:rPr lang="el-GR" sz="4000" dirty="0"/>
              <a:t>ΠΛΗΡΟΦΟΡΙΑΚΑ ΣΥΣΤΗΜΑΤΑ ΔΙΟΙΚΗΣΗΣ ΕΠΙΧΕΙΡΗΣΕΩΝ ΦΙΛΟΞΕΝΙΑΣ</a:t>
            </a:r>
            <a:r>
              <a:rPr lang="el-GR" dirty="0"/>
              <a:t/>
            </a:r>
            <a:br>
              <a:rPr lang="el-GR" dirty="0"/>
            </a:br>
            <a:endParaRPr lang="el-GR" dirty="0"/>
          </a:p>
        </p:txBody>
      </p:sp>
      <p:sp>
        <p:nvSpPr>
          <p:cNvPr id="3" name="Subtitle 2"/>
          <p:cNvSpPr>
            <a:spLocks noGrp="1"/>
          </p:cNvSpPr>
          <p:nvPr>
            <p:ph type="subTitle" idx="1"/>
          </p:nvPr>
        </p:nvSpPr>
        <p:spPr/>
        <p:txBody>
          <a:bodyPr>
            <a:normAutofit/>
          </a:bodyPr>
          <a:lstStyle/>
          <a:p>
            <a:endParaRPr lang="el-GR" sz="4800" dirty="0">
              <a:solidFill>
                <a:schemeClr val="tx1"/>
              </a:solidFill>
            </a:endParaRPr>
          </a:p>
        </p:txBody>
      </p:sp>
      <p:pic>
        <p:nvPicPr>
          <p:cNvPr id="4" name="Picture 3" descr="worldspan.jpg"/>
          <p:cNvPicPr>
            <a:picLocks noChangeAspect="1"/>
          </p:cNvPicPr>
          <p:nvPr/>
        </p:nvPicPr>
        <p:blipFill>
          <a:blip r:embed="rId2"/>
          <a:stretch>
            <a:fillRect/>
          </a:stretch>
        </p:blipFill>
        <p:spPr>
          <a:xfrm>
            <a:off x="357158" y="3214686"/>
            <a:ext cx="8143932" cy="335756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a:xfrm>
            <a:off x="428596" y="785794"/>
            <a:ext cx="8229600" cy="4840303"/>
          </a:xfrm>
        </p:spPr>
        <p:style>
          <a:lnRef idx="1">
            <a:schemeClr val="accent1"/>
          </a:lnRef>
          <a:fillRef idx="2">
            <a:schemeClr val="accent1"/>
          </a:fillRef>
          <a:effectRef idx="1">
            <a:schemeClr val="accent1"/>
          </a:effectRef>
          <a:fontRef idx="minor">
            <a:schemeClr val="dk1"/>
          </a:fontRef>
        </p:style>
        <p:txBody>
          <a:bodyPr>
            <a:normAutofit/>
          </a:bodyPr>
          <a:lstStyle/>
          <a:p>
            <a:pPr algn="ctr">
              <a:buNone/>
            </a:pPr>
            <a:endParaRPr lang="el-GR" dirty="0" smtClean="0"/>
          </a:p>
          <a:p>
            <a:pPr algn="ctr">
              <a:buNone/>
            </a:pPr>
            <a:endParaRPr lang="el-GR" dirty="0" smtClean="0"/>
          </a:p>
          <a:p>
            <a:pPr algn="ctr">
              <a:buNone/>
            </a:pPr>
            <a:r>
              <a:rPr lang="el-GR" dirty="0" smtClean="0"/>
              <a:t> </a:t>
            </a:r>
            <a:r>
              <a:rPr lang="el-GR" dirty="0" smtClean="0">
                <a:solidFill>
                  <a:schemeClr val="tx2">
                    <a:lumMod val="75000"/>
                  </a:schemeClr>
                </a:solidFill>
              </a:rPr>
              <a:t>Η </a:t>
            </a:r>
            <a:r>
              <a:rPr lang="en-US" dirty="0" err="1" smtClean="0">
                <a:solidFill>
                  <a:schemeClr val="tx2">
                    <a:lumMod val="75000"/>
                  </a:schemeClr>
                </a:solidFill>
              </a:rPr>
              <a:t>worldspan</a:t>
            </a:r>
            <a:r>
              <a:rPr lang="en-US" dirty="0" smtClean="0">
                <a:solidFill>
                  <a:schemeClr val="tx2">
                    <a:lumMod val="75000"/>
                  </a:schemeClr>
                </a:solidFill>
              </a:rPr>
              <a:t> </a:t>
            </a:r>
            <a:r>
              <a:rPr lang="el-GR" dirty="0" smtClean="0">
                <a:solidFill>
                  <a:schemeClr val="tx2">
                    <a:lumMod val="75000"/>
                  </a:schemeClr>
                </a:solidFill>
              </a:rPr>
              <a:t>είναι ένα σύστημα  το οποίο χρησιμοποιείται από ταξιδιωτικούς πράκτορες και ιστοσελίδες σχετιζόμενες με ταξίδια για την κράτηση αεροπορικών εισιτηρίων, δωματίων ξενοδοχείων, ενοικιαζόμενων αυτοκινήτων, ταξιδιωτικών πακέτων και συναφών προϊόντων,φιλοξενεί επίσης υπηρεσίες πληροφορικής και  προϊόντων  για τις μεγάλες αεροπορικές εταιρείες.</a:t>
            </a:r>
            <a:endParaRPr lang="el-GR"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a:xfrm>
            <a:off x="457200" y="642918"/>
            <a:ext cx="8229600" cy="5483245"/>
          </a:xfrm>
        </p:spPr>
        <p:style>
          <a:lnRef idx="1">
            <a:schemeClr val="accent1"/>
          </a:lnRef>
          <a:fillRef idx="2">
            <a:schemeClr val="accent1"/>
          </a:fillRef>
          <a:effectRef idx="1">
            <a:schemeClr val="accent1"/>
          </a:effectRef>
          <a:fontRef idx="minor">
            <a:schemeClr val="dk1"/>
          </a:fontRef>
        </p:style>
        <p:txBody>
          <a:bodyPr/>
          <a:lstStyle/>
          <a:p>
            <a:pPr lvl="0">
              <a:buNone/>
            </a:pPr>
            <a:r>
              <a:rPr lang="el-GR" sz="2400" dirty="0" smtClean="0">
                <a:solidFill>
                  <a:schemeClr val="accent1">
                    <a:lumMod val="50000"/>
                  </a:schemeClr>
                </a:solidFill>
              </a:rPr>
              <a:t>               </a:t>
            </a:r>
            <a:r>
              <a:rPr lang="el-GR" dirty="0" smtClean="0">
                <a:solidFill>
                  <a:schemeClr val="accent1">
                    <a:lumMod val="50000"/>
                  </a:schemeClr>
                </a:solidFill>
              </a:rPr>
              <a:t>Η </a:t>
            </a:r>
            <a:r>
              <a:rPr lang="en-US" dirty="0" err="1" smtClean="0">
                <a:solidFill>
                  <a:schemeClr val="accent1">
                    <a:lumMod val="50000"/>
                  </a:schemeClr>
                </a:solidFill>
              </a:rPr>
              <a:t>worldspan</a:t>
            </a:r>
            <a:r>
              <a:rPr lang="el-GR" dirty="0" smtClean="0">
                <a:solidFill>
                  <a:schemeClr val="accent1">
                    <a:lumMod val="50000"/>
                  </a:schemeClr>
                </a:solidFill>
              </a:rPr>
              <a:t> </a:t>
            </a:r>
            <a:r>
              <a:rPr lang="el-GR" dirty="0">
                <a:solidFill>
                  <a:schemeClr val="accent1">
                    <a:lumMod val="50000"/>
                  </a:schemeClr>
                </a:solidFill>
              </a:rPr>
              <a:t>καλύπτει και εξυπηρετεί </a:t>
            </a:r>
          </a:p>
          <a:p>
            <a:pPr lvl="2"/>
            <a:r>
              <a:rPr lang="el-GR" sz="2800" dirty="0">
                <a:solidFill>
                  <a:schemeClr val="accent1">
                    <a:lumMod val="50000"/>
                  </a:schemeClr>
                </a:solidFill>
              </a:rPr>
              <a:t>19,507 ταξιδιωτκά γραφεία σε 90 χώρες παγκοσμίως</a:t>
            </a:r>
          </a:p>
          <a:p>
            <a:pPr lvl="2"/>
            <a:r>
              <a:rPr lang="el-GR" sz="2800" dirty="0">
                <a:solidFill>
                  <a:schemeClr val="accent1">
                    <a:lumMod val="50000"/>
                  </a:schemeClr>
                </a:solidFill>
              </a:rPr>
              <a:t>421 αεροπορικές εταιρίες</a:t>
            </a:r>
          </a:p>
          <a:p>
            <a:pPr lvl="2"/>
            <a:r>
              <a:rPr lang="el-GR" sz="2800" dirty="0">
                <a:solidFill>
                  <a:schemeClr val="accent1">
                    <a:lumMod val="50000"/>
                  </a:schemeClr>
                </a:solidFill>
              </a:rPr>
              <a:t>Πάνω από 50,000 ξενοδοχειακές μονάδες και 210 μονάδες φιλοξενίας</a:t>
            </a:r>
          </a:p>
          <a:p>
            <a:pPr lvl="2"/>
            <a:r>
              <a:rPr lang="el-GR" sz="2800" dirty="0">
                <a:solidFill>
                  <a:schemeClr val="accent1">
                    <a:lumMod val="50000"/>
                  </a:schemeClr>
                </a:solidFill>
              </a:rPr>
              <a:t>39 </a:t>
            </a:r>
            <a:r>
              <a:rPr lang="en-US" sz="2800" dirty="0">
                <a:solidFill>
                  <a:schemeClr val="accent1">
                    <a:lumMod val="50000"/>
                  </a:schemeClr>
                </a:solidFill>
              </a:rPr>
              <a:t>tour Operators</a:t>
            </a:r>
            <a:endParaRPr lang="el-GR" sz="2800" dirty="0">
              <a:solidFill>
                <a:schemeClr val="accent1">
                  <a:lumMod val="50000"/>
                </a:schemeClr>
              </a:solidFill>
            </a:endParaRPr>
          </a:p>
          <a:p>
            <a:pPr lvl="2"/>
            <a:r>
              <a:rPr lang="el-GR" sz="2800" dirty="0">
                <a:solidFill>
                  <a:schemeClr val="accent1">
                    <a:lumMod val="50000"/>
                  </a:schemeClr>
                </a:solidFill>
              </a:rPr>
              <a:t>40 γραφεία ενοικιάσεως </a:t>
            </a:r>
            <a:r>
              <a:rPr lang="el-GR" sz="2800" dirty="0" smtClean="0">
                <a:solidFill>
                  <a:schemeClr val="accent1">
                    <a:lumMod val="50000"/>
                  </a:schemeClr>
                </a:solidFill>
              </a:rPr>
              <a:t>οχημάτων</a:t>
            </a:r>
          </a:p>
          <a:p>
            <a:pPr lvl="2"/>
            <a:r>
              <a:rPr lang="el-GR" sz="2800" dirty="0">
                <a:solidFill>
                  <a:schemeClr val="accent1">
                    <a:lumMod val="50000"/>
                  </a:schemeClr>
                </a:solidFill>
              </a:rPr>
              <a:t>44 προμηθευτές ειδικών τουριστικών υπηρεσιών</a:t>
            </a:r>
          </a:p>
          <a:p>
            <a:endParaRPr lang="el-G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ΠΛΕΟΝΕΚΤΗΜΑΤΑ</a:t>
            </a:r>
            <a:endParaRPr lang="el-GR" dirty="0"/>
          </a:p>
        </p:txBody>
      </p:sp>
      <p:sp>
        <p:nvSpPr>
          <p:cNvPr id="3" name="Content Placeholder 2"/>
          <p:cNvSpPr>
            <a:spLocks noGrp="1"/>
          </p:cNvSpPr>
          <p:nvPr>
            <p:ph idx="1"/>
          </p:nvPr>
        </p:nvSpPr>
        <p:spPr>
          <a:xfrm>
            <a:off x="457200" y="1857364"/>
            <a:ext cx="8229600" cy="4268799"/>
          </a:xfrm>
        </p:spPr>
        <p:style>
          <a:lnRef idx="1">
            <a:schemeClr val="accent1"/>
          </a:lnRef>
          <a:fillRef idx="2">
            <a:schemeClr val="accent1"/>
          </a:fillRef>
          <a:effectRef idx="1">
            <a:schemeClr val="accent1"/>
          </a:effectRef>
          <a:fontRef idx="minor">
            <a:schemeClr val="dk1"/>
          </a:fontRef>
        </p:style>
        <p:txBody>
          <a:bodyPr>
            <a:normAutofit/>
          </a:bodyPr>
          <a:lstStyle/>
          <a:p>
            <a:pPr lvl="0"/>
            <a:r>
              <a:rPr lang="el-GR" sz="2800" dirty="0" smtClean="0">
                <a:solidFill>
                  <a:schemeClr val="accent1">
                    <a:lumMod val="75000"/>
                  </a:schemeClr>
                </a:solidFill>
              </a:rPr>
              <a:t>Πετυχαίνει </a:t>
            </a:r>
            <a:r>
              <a:rPr lang="el-GR" sz="2800" dirty="0">
                <a:solidFill>
                  <a:schemeClr val="accent1">
                    <a:lumMod val="75000"/>
                  </a:schemeClr>
                </a:solidFill>
              </a:rPr>
              <a:t>συνεχόμενη εξέλιξη στον τομέα της </a:t>
            </a:r>
          </a:p>
          <a:p>
            <a:pPr lvl="0"/>
            <a:r>
              <a:rPr lang="el-GR" sz="2800" dirty="0">
                <a:solidFill>
                  <a:schemeClr val="accent1">
                    <a:lumMod val="75000"/>
                  </a:schemeClr>
                </a:solidFill>
              </a:rPr>
              <a:t>Νέες εμπορικές συνεργασίες </a:t>
            </a:r>
          </a:p>
          <a:p>
            <a:pPr lvl="0"/>
            <a:r>
              <a:rPr lang="el-GR" sz="2800" dirty="0">
                <a:solidFill>
                  <a:schemeClr val="accent1">
                    <a:lumMod val="75000"/>
                  </a:schemeClr>
                </a:solidFill>
              </a:rPr>
              <a:t>Συνεχής διαφήμιση</a:t>
            </a:r>
          </a:p>
          <a:p>
            <a:pPr lvl="0"/>
            <a:r>
              <a:rPr lang="el-GR" sz="2800" dirty="0">
                <a:solidFill>
                  <a:schemeClr val="accent1">
                    <a:lumMod val="75000"/>
                  </a:schemeClr>
                </a:solidFill>
              </a:rPr>
              <a:t>Ευκολότερη πρόσβαση του </a:t>
            </a:r>
            <a:r>
              <a:rPr lang="el-GR" sz="2800" dirty="0" smtClean="0">
                <a:solidFill>
                  <a:schemeClr val="accent1">
                    <a:lumMod val="75000"/>
                  </a:schemeClr>
                </a:solidFill>
              </a:rPr>
              <a:t> </a:t>
            </a:r>
            <a:r>
              <a:rPr lang="el-GR" sz="2800" dirty="0">
                <a:solidFill>
                  <a:schemeClr val="accent1">
                    <a:lumMod val="75000"/>
                  </a:schemeClr>
                </a:solidFill>
              </a:rPr>
              <a:t>πελάτη σε υπηρεσίες και προιόντα </a:t>
            </a:r>
          </a:p>
          <a:p>
            <a:r>
              <a:rPr lang="el-GR" sz="2800" dirty="0">
                <a:solidFill>
                  <a:schemeClr val="accent1">
                    <a:lumMod val="75000"/>
                  </a:schemeClr>
                </a:solidFill>
              </a:rPr>
              <a:t>Άμεση οργάνωση ταξιδιών και </a:t>
            </a:r>
            <a:r>
              <a:rPr lang="el-GR" sz="2800" dirty="0" smtClean="0">
                <a:solidFill>
                  <a:schemeClr val="accent1">
                    <a:lumMod val="75000"/>
                  </a:schemeClr>
                </a:solidFill>
              </a:rPr>
              <a:t>υπηρεσιών</a:t>
            </a:r>
            <a:endParaRPr lang="el-GR" sz="28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ΜΕΙΟΝΕΚΤΗΜΑΤΑ</a:t>
            </a:r>
            <a:endParaRPr lang="el-GR" dirty="0"/>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a:bodyPr>
          <a:lstStyle/>
          <a:p>
            <a:r>
              <a:rPr lang="el-GR" dirty="0">
                <a:solidFill>
                  <a:schemeClr val="accent1">
                    <a:lumMod val="75000"/>
                  </a:schemeClr>
                </a:solidFill>
              </a:rPr>
              <a:t>Οι εταιρίες </a:t>
            </a:r>
            <a:r>
              <a:rPr lang="en-US" dirty="0">
                <a:solidFill>
                  <a:schemeClr val="accent1">
                    <a:lumMod val="75000"/>
                  </a:schemeClr>
                </a:solidFill>
              </a:rPr>
              <a:t>GDS</a:t>
            </a:r>
            <a:r>
              <a:rPr lang="el-GR" dirty="0">
                <a:solidFill>
                  <a:schemeClr val="accent1">
                    <a:lumMod val="75000"/>
                  </a:schemeClr>
                </a:solidFill>
              </a:rPr>
              <a:t> όπως είναι η </a:t>
            </a:r>
            <a:r>
              <a:rPr lang="en-US" dirty="0" err="1">
                <a:solidFill>
                  <a:schemeClr val="accent1">
                    <a:lumMod val="75000"/>
                  </a:schemeClr>
                </a:solidFill>
              </a:rPr>
              <a:t>worldspan</a:t>
            </a:r>
            <a:r>
              <a:rPr lang="el-GR" dirty="0">
                <a:solidFill>
                  <a:schemeClr val="accent1">
                    <a:lumMod val="75000"/>
                  </a:schemeClr>
                </a:solidFill>
              </a:rPr>
              <a:t> ενώ ενισχύουν την τουριστική οικονομία παράλληλα αποδυναμώνουν εταιρίες που αδυνατούν να καλύψουν το κόστος.</a:t>
            </a:r>
          </a:p>
          <a:p>
            <a:r>
              <a:rPr lang="el-GR" dirty="0" smtClean="0">
                <a:solidFill>
                  <a:schemeClr val="accent1">
                    <a:lumMod val="75000"/>
                  </a:schemeClr>
                </a:solidFill>
              </a:rPr>
              <a:t>Δημιουργούνται </a:t>
            </a:r>
            <a:r>
              <a:rPr lang="el-GR" dirty="0">
                <a:solidFill>
                  <a:schemeClr val="accent1">
                    <a:lumMod val="75000"/>
                  </a:schemeClr>
                </a:solidFill>
              </a:rPr>
              <a:t>εμπόδια για την εισαγωγή νέων επιχειρήσεων.</a:t>
            </a:r>
          </a:p>
          <a:p>
            <a:r>
              <a:rPr lang="el-GR" dirty="0">
                <a:solidFill>
                  <a:schemeClr val="accent1">
                    <a:lumMod val="75000"/>
                  </a:schemeClr>
                </a:solidFill>
              </a:rPr>
              <a:t>Οι προτιμήσεις  των </a:t>
            </a:r>
            <a:r>
              <a:rPr lang="en-US" dirty="0">
                <a:solidFill>
                  <a:schemeClr val="accent1">
                    <a:lumMod val="75000"/>
                  </a:schemeClr>
                </a:solidFill>
              </a:rPr>
              <a:t>GDS</a:t>
            </a:r>
            <a:r>
              <a:rPr lang="el-GR" dirty="0">
                <a:solidFill>
                  <a:schemeClr val="accent1">
                    <a:lumMod val="75000"/>
                  </a:schemeClr>
                </a:solidFill>
              </a:rPr>
              <a:t> για συνεργασία με εταιρίες υψηλού οικονομικού κύρους αλλά και ευρέως γνωστών εταιριών αποτελεί επίσης μειονέκτημα για μικρότερης εμβέλιας εταιρίες</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ΣΕ ΠΟΙΟΥΣ ΑΠΕΥΘΥΝΕΤΑΙ</a:t>
            </a:r>
            <a:endParaRPr lang="el-GR" dirty="0"/>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pPr lvl="0"/>
            <a:r>
              <a:rPr lang="el-GR" dirty="0" smtClean="0">
                <a:solidFill>
                  <a:schemeClr val="accent1">
                    <a:lumMod val="75000"/>
                  </a:schemeClr>
                </a:solidFill>
              </a:rPr>
              <a:t>Σε </a:t>
            </a:r>
            <a:r>
              <a:rPr lang="el-GR" dirty="0">
                <a:solidFill>
                  <a:schemeClr val="accent1">
                    <a:lumMod val="75000"/>
                  </a:schemeClr>
                </a:solidFill>
              </a:rPr>
              <a:t>επιχειρήσεις που ασχολούνται με τον τομέα του τουρισμού(ταξιδιωτικά γραφεία,γραφεία ενοικίασεις αυτοκινήτων) </a:t>
            </a:r>
          </a:p>
          <a:p>
            <a:pPr lvl="0"/>
            <a:r>
              <a:rPr lang="el-GR" dirty="0">
                <a:solidFill>
                  <a:schemeClr val="accent1">
                    <a:lumMod val="75000"/>
                  </a:schemeClr>
                </a:solidFill>
              </a:rPr>
              <a:t>Σε απλούς πελάτες που λατρεύουν τα ταξίδια</a:t>
            </a:r>
          </a:p>
          <a:p>
            <a:pPr lvl="0"/>
            <a:r>
              <a:rPr lang="el-GR" dirty="0">
                <a:solidFill>
                  <a:schemeClr val="accent1">
                    <a:lumMod val="75000"/>
                  </a:schemeClr>
                </a:solidFill>
              </a:rPr>
              <a:t>Σε αεροπορικές εταιρίες(που επιθυμούν συνεργασία)</a:t>
            </a:r>
          </a:p>
          <a:p>
            <a:endParaRPr lang="el-G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ΒΡΑΒΕΙΑ </a:t>
            </a:r>
            <a:endParaRPr lang="el-GR" dirty="0"/>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a:bodyPr>
          <a:lstStyle/>
          <a:p>
            <a:pPr lvl="0"/>
            <a:r>
              <a:rPr lang="en-US" dirty="0" smtClean="0">
                <a:solidFill>
                  <a:schemeClr val="accent1">
                    <a:lumMod val="75000"/>
                  </a:schemeClr>
                </a:solidFill>
              </a:rPr>
              <a:t>Travel trade</a:t>
            </a:r>
            <a:r>
              <a:rPr lang="el-GR" dirty="0" smtClean="0">
                <a:solidFill>
                  <a:schemeClr val="accent1">
                    <a:lumMod val="75000"/>
                  </a:schemeClr>
                </a:solidFill>
              </a:rPr>
              <a:t> για την καλύτερη </a:t>
            </a:r>
            <a:r>
              <a:rPr lang="en-US" dirty="0" smtClean="0">
                <a:solidFill>
                  <a:schemeClr val="accent1">
                    <a:lumMod val="75000"/>
                  </a:schemeClr>
                </a:solidFill>
              </a:rPr>
              <a:t>provider</a:t>
            </a:r>
            <a:r>
              <a:rPr lang="el-GR" dirty="0" smtClean="0">
                <a:solidFill>
                  <a:schemeClr val="accent1">
                    <a:lumMod val="75000"/>
                  </a:schemeClr>
                </a:solidFill>
              </a:rPr>
              <a:t> τεχνολογία (2005)</a:t>
            </a:r>
          </a:p>
          <a:p>
            <a:pPr lvl="0"/>
            <a:r>
              <a:rPr lang="el-GR" dirty="0" smtClean="0">
                <a:solidFill>
                  <a:schemeClr val="accent1">
                    <a:lumMod val="75000"/>
                  </a:schemeClr>
                </a:solidFill>
              </a:rPr>
              <a:t>Παγκόσμια οργάνωση προιόν της χρονιάς </a:t>
            </a:r>
            <a:r>
              <a:rPr lang="en-US" dirty="0" err="1" smtClean="0">
                <a:solidFill>
                  <a:schemeClr val="accent1">
                    <a:lumMod val="75000"/>
                  </a:schemeClr>
                </a:solidFill>
              </a:rPr>
              <a:t>worldspan</a:t>
            </a:r>
            <a:r>
              <a:rPr lang="en-US" dirty="0" smtClean="0">
                <a:solidFill>
                  <a:schemeClr val="accent1">
                    <a:lumMod val="75000"/>
                  </a:schemeClr>
                </a:solidFill>
              </a:rPr>
              <a:t> solutions</a:t>
            </a:r>
            <a:endParaRPr lang="el-GR" dirty="0" smtClean="0">
              <a:solidFill>
                <a:schemeClr val="accent1">
                  <a:lumMod val="75000"/>
                </a:schemeClr>
              </a:solidFill>
            </a:endParaRPr>
          </a:p>
          <a:p>
            <a:pPr lvl="0"/>
            <a:r>
              <a:rPr lang="en-US" dirty="0" smtClean="0">
                <a:solidFill>
                  <a:schemeClr val="accent1">
                    <a:lumMod val="75000"/>
                  </a:schemeClr>
                </a:solidFill>
              </a:rPr>
              <a:t>Best technology provider</a:t>
            </a:r>
            <a:r>
              <a:rPr lang="el-GR" dirty="0" smtClean="0">
                <a:solidFill>
                  <a:schemeClr val="accent1">
                    <a:lumMod val="75000"/>
                  </a:schemeClr>
                </a:solidFill>
              </a:rPr>
              <a:t>(βρετανικά ετήσια βραβεία για 2</a:t>
            </a:r>
            <a:r>
              <a:rPr lang="el-GR" baseline="30000" dirty="0" smtClean="0">
                <a:solidFill>
                  <a:schemeClr val="accent1">
                    <a:lumMod val="75000"/>
                  </a:schemeClr>
                </a:solidFill>
              </a:rPr>
              <a:t>η</a:t>
            </a:r>
            <a:r>
              <a:rPr lang="el-GR" dirty="0" smtClean="0">
                <a:solidFill>
                  <a:schemeClr val="accent1">
                    <a:lumMod val="75000"/>
                  </a:schemeClr>
                </a:solidFill>
              </a:rPr>
              <a:t> συνεχή χρονιά) </a:t>
            </a:r>
            <a:endParaRPr lang="el-GR"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pPr lvl="0">
              <a:buNone/>
            </a:pPr>
            <a:r>
              <a:rPr lang="el-GR" dirty="0" smtClean="0">
                <a:solidFill>
                  <a:schemeClr val="accent1">
                    <a:lumMod val="75000"/>
                  </a:schemeClr>
                </a:solidFill>
              </a:rPr>
              <a:t> Τους τελευταίους μήνες η αύξηση της επισκεψιμότητας του </a:t>
            </a:r>
            <a:r>
              <a:rPr lang="en-US" dirty="0" smtClean="0">
                <a:solidFill>
                  <a:schemeClr val="accent1">
                    <a:lumMod val="75000"/>
                  </a:schemeClr>
                </a:solidFill>
              </a:rPr>
              <a:t>site </a:t>
            </a:r>
            <a:r>
              <a:rPr lang="el-GR" dirty="0" smtClean="0">
                <a:solidFill>
                  <a:schemeClr val="accent1">
                    <a:lumMod val="75000"/>
                  </a:schemeClr>
                </a:solidFill>
              </a:rPr>
              <a:t>της </a:t>
            </a:r>
            <a:r>
              <a:rPr lang="en-US" dirty="0" err="1" smtClean="0">
                <a:solidFill>
                  <a:schemeClr val="accent1">
                    <a:lumMod val="75000"/>
                  </a:schemeClr>
                </a:solidFill>
              </a:rPr>
              <a:t>worldspan</a:t>
            </a:r>
            <a:r>
              <a:rPr lang="el-GR" dirty="0" smtClean="0">
                <a:solidFill>
                  <a:schemeClr val="accent1">
                    <a:lumMod val="75000"/>
                  </a:schemeClr>
                </a:solidFill>
              </a:rPr>
              <a:t> είναι φανερή.</a:t>
            </a:r>
          </a:p>
          <a:p>
            <a:pPr lvl="0">
              <a:buNone/>
            </a:pPr>
            <a:r>
              <a:rPr lang="el-GR" dirty="0" smtClean="0">
                <a:solidFill>
                  <a:schemeClr val="accent1">
                    <a:lumMod val="75000"/>
                  </a:schemeClr>
                </a:solidFill>
              </a:rPr>
              <a:t>Οι έρευνες δείχνουν πως το κοινό ανακτά το ενδιαφέρον του για αποδράσεις.Όπως επίσης  και ότι οι ταξιδιωτικές επιχειρήσεις ενδιαφέρονται για νέες επενδύσεις.</a:t>
            </a:r>
          </a:p>
          <a:p>
            <a:pPr lvl="0">
              <a:buNone/>
            </a:pPr>
            <a:r>
              <a:rPr lang="el-GR" dirty="0" smtClean="0">
                <a:solidFill>
                  <a:schemeClr val="accent1">
                    <a:lumMod val="75000"/>
                  </a:schemeClr>
                </a:solidFill>
              </a:rPr>
              <a:t>Τα προγράμματα </a:t>
            </a:r>
            <a:r>
              <a:rPr lang="en-US" dirty="0" smtClean="0">
                <a:solidFill>
                  <a:schemeClr val="accent1">
                    <a:lumMod val="75000"/>
                  </a:schemeClr>
                </a:solidFill>
              </a:rPr>
              <a:t>GDS</a:t>
            </a:r>
            <a:r>
              <a:rPr lang="el-GR" dirty="0" smtClean="0">
                <a:solidFill>
                  <a:schemeClr val="accent1">
                    <a:lumMod val="75000"/>
                  </a:schemeClr>
                </a:solidFill>
              </a:rPr>
              <a:t> και ειδικότερα το </a:t>
            </a:r>
            <a:r>
              <a:rPr lang="en-US" dirty="0" err="1" smtClean="0">
                <a:solidFill>
                  <a:schemeClr val="accent1">
                    <a:lumMod val="75000"/>
                  </a:schemeClr>
                </a:solidFill>
              </a:rPr>
              <a:t>Worldspan</a:t>
            </a:r>
            <a:r>
              <a:rPr lang="el-GR" dirty="0" smtClean="0">
                <a:solidFill>
                  <a:schemeClr val="accent1">
                    <a:lumMod val="75000"/>
                  </a:schemeClr>
                </a:solidFill>
              </a:rPr>
              <a:t> έχει  βοηθήσει και εξελίξει σε ένα μεγάλο βαθμό την εξυπηρέτηση των πελατών,όπως και στην αύξηση των μετακινήσεων, όπως κατά συνέπεια βοηθάει την οικονομία μίας χώρας </a:t>
            </a:r>
            <a:endParaRPr lang="el-G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normAutofit/>
          </a:bodyPr>
          <a:lstStyle/>
          <a:p>
            <a:pPr>
              <a:buNone/>
            </a:pPr>
            <a:r>
              <a:rPr lang="el-GR" sz="6000" dirty="0" smtClean="0">
                <a:solidFill>
                  <a:schemeClr val="accent1">
                    <a:lumMod val="75000"/>
                  </a:schemeClr>
                </a:solidFill>
              </a:rPr>
              <a:t>       ΕΥΧΑΡΙΣΤΩ ΓΙΑ ΤΗΝ ΠΡΟΣΟΧΗ ΣΑΣ</a:t>
            </a:r>
            <a:endParaRPr lang="el-GR" sz="6000" dirty="0">
              <a:solidFill>
                <a:schemeClr val="accent1">
                  <a:lumMod val="7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63</TotalTime>
  <Words>296</Words>
  <Application>Microsoft Office PowerPoint</Application>
  <PresentationFormat>On-screen Show (4:3)</PresentationFormat>
  <Paragraphs>33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  ΠΛΗΡΟΦΟΡΙΑΚΑ ΣΥΣΤΗΜΑΤΑ ΔΙΟΙΚΗΣΗΣ ΕΠΙΧΕΙΡΗΣΕΩΝ ΦΙΛΟΞΕΝΙΑΣ </vt:lpstr>
      <vt:lpstr>Slide 2</vt:lpstr>
      <vt:lpstr>Slide 3</vt:lpstr>
      <vt:lpstr>ΠΛΕΟΝΕΚΤΗΜΑΤΑ</vt:lpstr>
      <vt:lpstr>ΜΕΙΟΝΕΚΤΗΜΑΤΑ</vt:lpstr>
      <vt:lpstr>ΣΕ ΠΟΙΟΥΣ ΑΠΕΥΘΥΝΕΤΑΙ</vt:lpstr>
      <vt:lpstr>ΒΡΑΒΕΙΑ </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ΠΛΗΡΟΦΟΡΙΑΚΑ ΣΥΣΤΗΜΑΤΑ ΔΙΟΙΚΗΣΗΣ ΕΠΙΧΕΙΡΗΣΕΩΝ ΦΙΛΟΞΕΝΙΑΣ</dc:title>
  <dc:creator>User</dc:creator>
  <cp:lastModifiedBy>User</cp:lastModifiedBy>
  <cp:revision>15</cp:revision>
  <dcterms:created xsi:type="dcterms:W3CDTF">2019-01-21T19:00:58Z</dcterms:created>
  <dcterms:modified xsi:type="dcterms:W3CDTF">2019-01-24T12:11:04Z</dcterms:modified>
</cp:coreProperties>
</file>