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9" r:id="rId5"/>
    <p:sldId id="262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6" y="17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CFEF6-11C1-43C0-8400-80F4CC89EE00}" type="datetimeFigureOut">
              <a:rPr lang="el-GR" smtClean="0"/>
              <a:pPr/>
              <a:t>23/1/2019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A97C3-0216-4639-BA98-12B681159DDE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Booking_Holding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1916832"/>
            <a:ext cx="9144000" cy="1143000"/>
          </a:xfrm>
        </p:spPr>
        <p:txBody>
          <a:bodyPr>
            <a:noAutofit/>
          </a:bodyPr>
          <a:lstStyle/>
          <a:p>
            <a:r>
              <a:rPr lang="el-GR" sz="2800" b="1" u="sng" dirty="0" smtClean="0"/>
              <a:t>ΜΑΘΗΜΑ</a:t>
            </a:r>
            <a:r>
              <a:rPr lang="en-US" sz="2800" b="1" u="sng" dirty="0" smtClean="0"/>
              <a:t/>
            </a:r>
            <a:br>
              <a:rPr lang="en-US" sz="2800" b="1" u="sng" dirty="0" smtClean="0"/>
            </a:br>
            <a:r>
              <a:rPr lang="el-GR" sz="2800" b="1" dirty="0" smtClean="0"/>
              <a:t>“ΠΛΗΡΟΦΟΡΙΑΚΑ ΣΥΣΤΗΜΑΤΑ ΔΙΟΙΚΗΣΗΣ ΕΠΙΧΕΙΡΗΣΕΩΝ ΦΙΛΟΞΕΝΙΑΣ”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l-GR" sz="4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5536" y="5517232"/>
            <a:ext cx="8748464" cy="60893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l-GR" dirty="0" smtClean="0"/>
              <a:t>Μ</a:t>
            </a:r>
            <a:r>
              <a:rPr lang="en-US" dirty="0" smtClean="0"/>
              <a:t>Y</a:t>
            </a:r>
            <a:r>
              <a:rPr lang="el-GR" dirty="0" smtClean="0"/>
              <a:t>ΛΟΥΛΗ </a:t>
            </a:r>
            <a:r>
              <a:rPr lang="el-GR" dirty="0" smtClean="0"/>
              <a:t>ΠΑΝΑΓΙΩΤΑ, ΑΡ. ΜΗΤΡΩΟΥ: 426</a:t>
            </a:r>
          </a:p>
          <a:p>
            <a:pPr>
              <a:buNone/>
            </a:pPr>
            <a:r>
              <a:rPr lang="el-GR" u="sng" dirty="0" smtClean="0"/>
              <a:t>ΥΠΕΥΘΥΝΟΣ: ΚΑΘΗΓΗΤΗΣ ΚΥΡΙΟΣ ΠΑΠΑΓΙΑΝΝΗΣ</a:t>
            </a: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395536" y="105273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…: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Ο </a:t>
            </a:r>
            <a:r>
              <a:rPr lang="el-GR" dirty="0">
                <a:latin typeface="Arial" pitchFamily="34" charset="0"/>
                <a:cs typeface="Arial" pitchFamily="34" charset="0"/>
              </a:rPr>
              <a:t>τουρισμός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είναι </a:t>
            </a:r>
            <a:r>
              <a:rPr lang="el-GR" dirty="0">
                <a:latin typeface="Arial" pitchFamily="34" charset="0"/>
                <a:cs typeface="Arial" pitchFamily="34" charset="0"/>
              </a:rPr>
              <a:t>έναν από τους σημαντικότερους τομείς στην οικονομία μίας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χώρας.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Τα </a:t>
            </a:r>
            <a:r>
              <a:rPr lang="el-GR" dirty="0">
                <a:latin typeface="Arial" pitchFamily="34" charset="0"/>
                <a:cs typeface="Arial" pitchFamily="34" charset="0"/>
              </a:rPr>
              <a:t>τελευταία χρόνια παρατηρείται πως χρησιμοποιούνται νέοι σύγχρονοι τρόποι κρατήσεων ή προβολής των ξενοδοχειακών μονάδων, με πιο δημοφιλή τη χρήση διάφορων διαδικτυακών πλατφορμών, όπως η </a:t>
            </a:r>
            <a:r>
              <a:rPr lang="en-US" dirty="0">
                <a:latin typeface="Arial" pitchFamily="34" charset="0"/>
                <a:cs typeface="Arial" pitchFamily="34" charset="0"/>
              </a:rPr>
              <a:t>Booking</a:t>
            </a:r>
            <a:r>
              <a:rPr lang="el-GR" dirty="0">
                <a:latin typeface="Arial" pitchFamily="34" charset="0"/>
                <a:cs typeface="Arial" pitchFamily="34" charset="0"/>
              </a:rPr>
              <a:t>.</a:t>
            </a:r>
            <a:r>
              <a:rPr lang="en-US" dirty="0">
                <a:latin typeface="Arial" pitchFamily="34" charset="0"/>
                <a:cs typeface="Arial" pitchFamily="34" charset="0"/>
              </a:rPr>
              <a:t>com</a:t>
            </a:r>
            <a:r>
              <a:rPr lang="el-GR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4 - Ορθογώνιο"/>
          <p:cNvSpPr/>
          <p:nvPr/>
        </p:nvSpPr>
        <p:spPr>
          <a:xfrm>
            <a:off x="233772" y="3999835"/>
            <a:ext cx="8676456" cy="1877437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l-GR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www.booking.com</a:t>
            </a:r>
            <a:r>
              <a:rPr lang="el-G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l-GR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ο </a:t>
            </a:r>
            <a:r>
              <a:rPr lang="el-GR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πιο δημοφιλές σύστημα ηλεκτρονικών κρατήσεων στη χώρα μας. 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l-GR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Στόχος </a:t>
            </a:r>
            <a:r>
              <a:rPr lang="el-GR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του είναι να ενημερώνονται οι πελάτες σχετικά με τα διαθέσιμα καταλύματα της χώρας που επιθυμούν να επισκεφτούν, καθώς επίσης τις παρεχόμενες υπηρεσίες, τις τιμές και τις προσφορές τους ή τον βαθμό ικανοποίησής προηγούμενων πελατών. 	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3798391" y="303039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>
                <a:latin typeface="Arial" pitchFamily="34" charset="0"/>
                <a:cs typeface="Arial" pitchFamily="34" charset="0"/>
              </a:rPr>
              <a:t>Εισαγωγή</a:t>
            </a:r>
            <a:endParaRPr lang="el-G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107504" y="1179324"/>
            <a:ext cx="896448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Ι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δρύθηκε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το 1996 από τον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Geert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-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Jan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Bruinsma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με εταιρική έδρα στο Άμστερνταμ της Ολλανδίας (Κάτω Χώρες). 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Το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2002 συγχωνεύθηκε με το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Bookings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Online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(ιδρυτές του  οι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Sicco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και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Alec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Behrens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ο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Marijn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Muyser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και ο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Bas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Lemmens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>
                <a:latin typeface="Arial" pitchFamily="34" charset="0"/>
                <a:cs typeface="Arial" pitchFamily="34" charset="0"/>
              </a:rPr>
              <a:t>Τ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ον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Ιούλιο του 2005, η εταιρεία εξαγοράστηκε από την </a:t>
            </a:r>
            <a:r>
              <a:rPr lang="el-GR" sz="1600" dirty="0">
                <a:latin typeface="Arial" pitchFamily="34" charset="0"/>
                <a:cs typeface="Arial" pitchFamily="34" charset="0"/>
                <a:hlinkClick r:id="rId2" tooltip="Κράτηση Συμμετοχής"/>
              </a:rPr>
              <a:t>Holdings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 (ή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αλλιώς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Priceline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Group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). 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Αργότερα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συνεργάστηκε με την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ActiveHotels.com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μια ευρωπαϊκή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online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ξενοδοχειακή εταιρεία κρατήσεων, που όμως τελικά αγοράστηκε από την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Booking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Holdings. 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Από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το 2005 η εταιρία ανήκει και λειτουργεί με βάση την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Priceline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στις Ηνωμένες Πολιτείες Αμερικής, ενώ το κέντρο επιχειρήσεών της παραμένει στο Άμστερνταμ (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Wikipedia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, 2018). 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Σήμερα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η εταιρεία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Booking.com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B.V αποτελεί θυγατρική εταιρεία του ομίλου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Booking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Holdings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Inc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. (NASDAQ: BKNG), και υποστηρίζεται διεθνώς από τις κατά τόπους εταιρείες του ομίλου. </a:t>
            </a: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Απασχολεί 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πάνω από περίπου 17.000 εργαζόμενους με τουλάχιστον 198 γραφεία σε περισσότερες από 70 χώρες σε ολόκληρο τον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κόσμο.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3398666" y="436602"/>
            <a:ext cx="2346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latin typeface="Arial" pitchFamily="34" charset="0"/>
                <a:cs typeface="Arial" pitchFamily="34" charset="0"/>
              </a:rPr>
              <a:t>Ιστορική αναδρομή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0" y="476672"/>
            <a:ext cx="9144000" cy="5858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Στόχος: Να 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προσφέρει στους ανθρώπους τη δυνατότητα να ανακαλύψουν τον κόσμο και μέσω της χρήσης της τεχνολογίας να κάνει ευκολότερη αυτή την διαδικασία. </a:t>
            </a:r>
            <a:endParaRPr lang="el-GR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Παρέχει </a:t>
            </a:r>
            <a:r>
              <a:rPr lang="el-GR" dirty="0">
                <a:latin typeface="Arial" pitchFamily="34" charset="0"/>
                <a:cs typeface="Arial" pitchFamily="34" charset="0"/>
              </a:rPr>
              <a:t>στους ταξιδιώτες τη δυνατότητα να συνδέονται με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ένα </a:t>
            </a:r>
            <a:r>
              <a:rPr lang="el-GR" dirty="0">
                <a:latin typeface="Arial" pitchFamily="34" charset="0"/>
                <a:cs typeface="Arial" pitchFamily="34" charset="0"/>
              </a:rPr>
              <a:t>μεγάλο αριθμό και τύπο καταλυμάτων, συμπεριλαμβανομένων ξενοδοχείων, διαμερισμάτων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l-GR" dirty="0">
                <a:latin typeface="Arial" pitchFamily="34" charset="0"/>
                <a:cs typeface="Arial" pitchFamily="34" charset="0"/>
              </a:rPr>
              <a:t>παραθεριστικών κατοικιών καθώς και οικογενειακά διοικούμενων B&amp;Β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l-GR" dirty="0">
                <a:latin typeface="Arial" pitchFamily="34" charset="0"/>
                <a:cs typeface="Arial" pitchFamily="34" charset="0"/>
              </a:rPr>
              <a:t>πολυτελών θέρετρων,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δεντρόσπιτων</a:t>
            </a:r>
            <a:r>
              <a:rPr lang="el-GR" dirty="0">
                <a:latin typeface="Arial" pitchFamily="34" charset="0"/>
                <a:cs typeface="Arial" pitchFamily="34" charset="0"/>
              </a:rPr>
              <a:t> ή ακόμη και ιγκλού. 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Arial" pitchFamily="34" charset="0"/>
                <a:cs typeface="Arial" pitchFamily="34" charset="0"/>
              </a:rPr>
              <a:t>	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>
                <a:latin typeface="Arial" pitchFamily="34" charset="0"/>
                <a:cs typeface="Arial" pitchFamily="34" charset="0"/>
              </a:rPr>
              <a:t/>
            </a:r>
            <a:br>
              <a:rPr lang="el-GR" dirty="0">
                <a:latin typeface="Arial" pitchFamily="34" charset="0"/>
                <a:cs typeface="Arial" pitchFamily="34" charset="0"/>
              </a:rPr>
            </a:br>
            <a:r>
              <a:rPr lang="el-GR" dirty="0" smtClean="0">
                <a:latin typeface="Arial" pitchFamily="34" charset="0"/>
                <a:cs typeface="Arial" pitchFamily="34" charset="0"/>
              </a:rPr>
              <a:t>&gt;40 γλώσσες, 28.843.428 </a:t>
            </a:r>
            <a:r>
              <a:rPr lang="el-GR" dirty="0">
                <a:latin typeface="Arial" pitchFamily="34" charset="0"/>
                <a:cs typeface="Arial" pitchFamily="34" charset="0"/>
              </a:rPr>
              <a:t>καταχωρίσεις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σε &gt;144.828 </a:t>
            </a:r>
            <a:r>
              <a:rPr lang="el-GR" dirty="0">
                <a:latin typeface="Arial" pitchFamily="34" charset="0"/>
                <a:cs typeface="Arial" pitchFamily="34" charset="0"/>
              </a:rPr>
              <a:t>προορισμούς σε 229 χώρες και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επικράτειες.</a:t>
            </a:r>
          </a:p>
          <a:p>
            <a:pPr>
              <a:lnSpc>
                <a:spcPct val="150000"/>
              </a:lnSpc>
            </a:pPr>
            <a:r>
              <a:rPr lang="el-GR" dirty="0">
                <a:latin typeface="Arial" pitchFamily="34" charset="0"/>
                <a:cs typeface="Arial" pitchFamily="34" charset="0"/>
              </a:rPr>
              <a:t>&gt;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1.550.000 </a:t>
            </a:r>
            <a:r>
              <a:rPr lang="el-GR" dirty="0">
                <a:latin typeface="Arial" pitchFamily="34" charset="0"/>
                <a:cs typeface="Arial" pitchFamily="34" charset="0"/>
              </a:rPr>
              <a:t>κρατήσεις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καθημερινά </a:t>
            </a:r>
          </a:p>
          <a:p>
            <a:pPr>
              <a:lnSpc>
                <a:spcPct val="150000"/>
              </a:lnSpc>
            </a:pPr>
            <a:endParaRPr lang="el-G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125760" y="616034"/>
            <a:ext cx="88924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Στοιχεία που απαιτούνται για να γίνει κράτηση: 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Όνομα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E-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mail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Διεύθυνση κατοικίας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Τηλέφωνο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Στοιχεία πληρωμής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Ονόματα των συνταξιδιωτών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Προτιμήσεις του σχετικά με τη διαμονή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r>
              <a:rPr lang="el-GR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Μετά την κράτηση: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Κοινοποίηση των στοιχείων κράτησης στον εκάστοτε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πάροχο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και αποστολή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email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επιβεβαίωσης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Στον πελάτη δίνεται ο αριθμός κράτησης καθώς και ένα </a:t>
            </a:r>
            <a:r>
              <a:rPr lang="el-GR" dirty="0" err="1" smtClean="0">
                <a:latin typeface="Arial" pitchFamily="34" charset="0"/>
                <a:cs typeface="Arial" pitchFamily="34" charset="0"/>
              </a:rPr>
              <a:t>pin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, σύμφωνα με το οποίο </a:t>
            </a:r>
          </a:p>
          <a:p>
            <a:r>
              <a:rPr lang="el-GR" dirty="0" smtClean="0">
                <a:latin typeface="Arial" pitchFamily="34" charset="0"/>
                <a:cs typeface="Arial" pitchFamily="34" charset="0"/>
              </a:rPr>
              <a:t>μπορεί να επιβεβαιωθεί η κράτησή του. </a:t>
            </a: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r>
              <a:rPr lang="el-GR" b="1" dirty="0" smtClean="0">
                <a:latin typeface="Arial" pitchFamily="34" charset="0"/>
                <a:cs typeface="Arial" pitchFamily="34" charset="0"/>
              </a:rPr>
              <a:t>Το σύστημα κρατήσεών της επιχείρησης είναι ασφαλές, εφόσον τα προσωπικά δεδομένα των πελατών καθώς και τα στοιχεία της πιστωτικής τους κάρτας κρυπτογραφούνται. 	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dirty="0" smtClean="0">
                <a:latin typeface="Arial" pitchFamily="34" charset="0"/>
                <a:cs typeface="Arial" pitchFamily="34" charset="0"/>
              </a:rPr>
            </a:b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467544" y="404664"/>
            <a:ext cx="8064896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dirty="0">
                <a:latin typeface="Arial" pitchFamily="34" charset="0"/>
                <a:cs typeface="Arial" pitchFamily="34" charset="0"/>
              </a:rPr>
              <a:t>Οι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πάροχοι</a:t>
            </a:r>
            <a:r>
              <a:rPr lang="el-GR" dirty="0">
                <a:latin typeface="Arial" pitchFamily="34" charset="0"/>
                <a:cs typeface="Arial" pitchFamily="34" charset="0"/>
              </a:rPr>
              <a:t> που έχουν τη δυνατότητα και το δικαίωμα να προβάλλουν και να προσφέρουν τα προϊόντα και τις υπηρεσίες τους στους ταξιδιώτες μέσω του 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ιστοχώρου</a:t>
            </a:r>
            <a:r>
              <a:rPr lang="el-GR" dirty="0">
                <a:latin typeface="Arial" pitchFamily="34" charset="0"/>
                <a:cs typeface="Arial" pitchFamily="34" charset="0"/>
              </a:rPr>
              <a:t> </a:t>
            </a:r>
            <a:r>
              <a:rPr lang="el-GR" u="sng" dirty="0" err="1">
                <a:latin typeface="Arial" pitchFamily="34" charset="0"/>
                <a:cs typeface="Arial" pitchFamily="34" charset="0"/>
              </a:rPr>
              <a:t>www.booking.com</a:t>
            </a:r>
            <a:r>
              <a:rPr lang="el-GR" u="sng" dirty="0"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latin typeface="Arial" pitchFamily="34" charset="0"/>
                <a:cs typeface="Arial" pitchFamily="34" charset="0"/>
              </a:rPr>
              <a:t> είναι επαγγελματίες που έχουν συνάψει συμφωνία με την εταιρεία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Booking.com</a:t>
            </a:r>
            <a:r>
              <a:rPr lang="el-GR" dirty="0">
                <a:latin typeface="Arial" pitchFamily="34" charset="0"/>
                <a:cs typeface="Arial" pitchFamily="34" charset="0"/>
              </a:rPr>
              <a:t>. </a:t>
            </a:r>
            <a:endParaRPr lang="el-G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l-GR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Στο </a:t>
            </a:r>
            <a:r>
              <a:rPr lang="el-GR" dirty="0">
                <a:latin typeface="Arial" pitchFamily="34" charset="0"/>
                <a:cs typeface="Arial" pitchFamily="34" charset="0"/>
              </a:rPr>
              <a:t>πλαίσιο αυτής της σχέσης, η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Booking.com</a:t>
            </a:r>
            <a:r>
              <a:rPr lang="el-GR" dirty="0">
                <a:latin typeface="Arial" pitchFamily="34" charset="0"/>
                <a:cs typeface="Arial" pitchFamily="34" charset="0"/>
              </a:rPr>
              <a:t> λαμβάνει από τον εκάστοτε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πάροχο</a:t>
            </a:r>
            <a:r>
              <a:rPr lang="el-GR" dirty="0">
                <a:latin typeface="Arial" pitchFamily="34" charset="0"/>
                <a:cs typeface="Arial" pitchFamily="34" charset="0"/>
              </a:rPr>
              <a:t> ένα ποσό – προμήθεια, κατόπιν της διαμονής του επισκέπτη στο κατάλυμα του </a:t>
            </a:r>
            <a:r>
              <a:rPr lang="el-GR" dirty="0" err="1">
                <a:latin typeface="Arial" pitchFamily="34" charset="0"/>
                <a:cs typeface="Arial" pitchFamily="34" charset="0"/>
              </a:rPr>
              <a:t>παρόχου</a:t>
            </a:r>
            <a:r>
              <a:rPr lang="el-GR" dirty="0">
                <a:latin typeface="Arial" pitchFamily="34" charset="0"/>
                <a:cs typeface="Arial" pitchFamily="34" charset="0"/>
              </a:rPr>
              <a:t> και αφού έχει επωφεληθεί από το προϊόν και τις όποιες  υπηρεσίες του.</a:t>
            </a:r>
          </a:p>
        </p:txBody>
      </p:sp>
      <p:pic>
        <p:nvPicPr>
          <p:cNvPr id="6" name="5 - Εικόνα" descr="b5f32a241fa1bf17cd2f4f07f87ee2c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050027"/>
            <a:ext cx="4211960" cy="28079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Ορθογώνιο"/>
          <p:cNvSpPr/>
          <p:nvPr/>
        </p:nvSpPr>
        <p:spPr>
          <a:xfrm>
            <a:off x="251520" y="260648"/>
            <a:ext cx="8568952" cy="2632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Στην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αρχική σελίδα του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ιστοχώρου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οι επισκέπτες μπορούν να βρουν πληθώρα καταλυμάτων που είναι διαθέσιμα για κράτηση σε όλο τον κόσμο, ενώ μετά την χρήση της αναζήτησης καταλυμάτων, οι επισκέπτες  μπορούν να δουν όλους τους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παρόχους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μιας χώρας, περιοχής ή πόλης στην οποία αναζητούν  την υπηρεσία ή και το προϊόν. Στη σελίδα αποτελεσμάτων, τα καταλύματα στην εκάστοτε περιοχή ή πόλη ταξινομούνται αυτόματα, ενώ παράλληλα οι επισκέπτες του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ιστοχώρου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έχουν τη δυνατότητα να κάνουν ευκολότερη την αναζήτησή τους βάσει των φίλτρων που βρίσκονται στην κορυφή της σελίδας. </a:t>
            </a:r>
          </a:p>
        </p:txBody>
      </p:sp>
      <p:sp>
        <p:nvSpPr>
          <p:cNvPr id="5" name="4 - Ορθογώνιο"/>
          <p:cNvSpPr/>
          <p:nvPr/>
        </p:nvSpPr>
        <p:spPr>
          <a:xfrm>
            <a:off x="341784" y="3471679"/>
            <a:ext cx="8460432" cy="3016210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000" b="1" dirty="0" smtClean="0">
                <a:latin typeface="Arial" pitchFamily="34" charset="0"/>
                <a:cs typeface="Arial" pitchFamily="34" charset="0"/>
              </a:rPr>
              <a:t>Πρόγραμμα </a:t>
            </a:r>
            <a:r>
              <a:rPr lang="el-GR" sz="2000" b="1" dirty="0">
                <a:latin typeface="Arial" pitchFamily="34" charset="0"/>
                <a:cs typeface="Arial" pitchFamily="34" charset="0"/>
              </a:rPr>
              <a:t>Προτεινόμενων </a:t>
            </a:r>
            <a:r>
              <a:rPr lang="el-GR" sz="2000" b="1" dirty="0" smtClean="0">
                <a:latin typeface="Arial" pitchFamily="34" charset="0"/>
                <a:cs typeface="Arial" pitchFamily="34" charset="0"/>
              </a:rPr>
              <a:t>Καταλυμάτων</a:t>
            </a:r>
          </a:p>
          <a:p>
            <a:pPr algn="ctr"/>
            <a:endParaRPr lang="el-GR" sz="2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Ομαδοποίηση όλων των καταλυμάτων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που έχουν ξεχωρίσει κατά τους πελάτες για τις υπηρεσίες τους αλλά και για την αναλογία ποιότητας –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τιμής.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endParaRPr lang="el-G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l-GR" sz="1600" dirty="0" smtClean="0">
                <a:latin typeface="Arial" pitchFamily="34" charset="0"/>
                <a:cs typeface="Arial" pitchFamily="34" charset="0"/>
              </a:rPr>
              <a:t>Τα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Προτεινόμενα Καταλύματα εμφανίζονται με ένα ειδικό εικονίδιο και οι </a:t>
            </a:r>
            <a:r>
              <a:rPr lang="el-GR" sz="1600" dirty="0" err="1">
                <a:latin typeface="Arial" pitchFamily="34" charset="0"/>
                <a:cs typeface="Arial" pitchFamily="34" charset="0"/>
              </a:rPr>
              <a:t>πάροχοι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err="1" smtClean="0">
                <a:latin typeface="Arial" pitchFamily="34" charset="0"/>
                <a:cs typeface="Arial" pitchFamily="34" charset="0"/>
              </a:rPr>
              <a:t>τουςπληρώνουν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μεγαλύτερη προμήθεια για την ταξινόμηση αυτή. </a:t>
            </a:r>
            <a:r>
              <a:rPr lang="el-GR" dirty="0">
                <a:latin typeface="Arial" pitchFamily="34" charset="0"/>
                <a:cs typeface="Arial" pitchFamily="34" charset="0"/>
              </a:rPr>
              <a:t>		</a:t>
            </a:r>
            <a:br>
              <a:rPr lang="el-GR" dirty="0">
                <a:latin typeface="Arial" pitchFamily="34" charset="0"/>
                <a:cs typeface="Arial" pitchFamily="34" charset="0"/>
              </a:rPr>
            </a:br>
            <a:endParaRPr lang="el-G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81831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Οι κορυφαίες επιλογές (</a:t>
            </a:r>
            <a:r>
              <a:rPr kumimoji="0" lang="el-GR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default</a:t>
            </a: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ranking</a:t>
            </a: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Χαμηλότερη τιμή </a:t>
            </a: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Βαθμολογία σχολίων πελατών και τιμή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l-GR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καθαριότητα, τοποθεσία στην οποία βρίσκεται το κατάλυμα, άνεση, παροχές και υπηρεσίες της εκάστοτε ξενοδοχειακής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μονάδας,</a:t>
            </a:r>
            <a:r>
              <a:rPr kumimoji="0" lang="el-GR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σχέση ποιότητας και τιμής, εξυπηρέτηση, </a:t>
            </a:r>
            <a:r>
              <a:rPr kumimoji="0" lang="el-GR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ευγένεια,προθυμία</a:t>
            </a: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του προσωπικού)	</a:t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Αστέρια</a:t>
            </a: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Απόσταση από το κέντρο της πόλης:</a:t>
            </a:r>
            <a:endParaRPr kumimoji="0" lang="el-G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2311541" y="476672"/>
            <a:ext cx="452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 smtClean="0">
                <a:latin typeface="Arial" pitchFamily="34" charset="0"/>
                <a:cs typeface="Arial" pitchFamily="34" charset="0"/>
              </a:rPr>
              <a:t>Φίλτρα ταξινόμησης των καταλυμάτων</a:t>
            </a:r>
            <a:endParaRPr lang="el-G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495</Words>
  <Application>Microsoft Office PowerPoint</Application>
  <PresentationFormat>Προβολή στην οθόνη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Θέμα του Office</vt:lpstr>
      <vt:lpstr>ΜΑΘΗΜΑ “ΠΛΗΡΟΦΟΡΙΑΚΑ ΣΥΣΤΗΜΑΤΑ ΔΙΟΙΚΗΣΗΣ ΕΠΙΧΕΙΡΗΣΕΩΝ ΦΙΛΟΞΕΝΙΑΣ” 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User</cp:lastModifiedBy>
  <cp:revision>5</cp:revision>
  <dcterms:created xsi:type="dcterms:W3CDTF">2019-01-18T23:13:33Z</dcterms:created>
  <dcterms:modified xsi:type="dcterms:W3CDTF">2019-01-23T19:49:52Z</dcterms:modified>
</cp:coreProperties>
</file>