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067C-562C-4F59-A05A-A448C798CD21}" type="datetimeFigureOut">
              <a:rPr lang="el-GR" smtClean="0"/>
              <a:pPr/>
              <a:t>21/1/2019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F5E29-64E7-4AA5-AFED-E006213DC2F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067C-562C-4F59-A05A-A448C798CD21}" type="datetimeFigureOut">
              <a:rPr lang="el-GR" smtClean="0"/>
              <a:pPr/>
              <a:t>21/1/2019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F5E29-64E7-4AA5-AFED-E006213DC2F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067C-562C-4F59-A05A-A448C798CD21}" type="datetimeFigureOut">
              <a:rPr lang="el-GR" smtClean="0"/>
              <a:pPr/>
              <a:t>21/1/2019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F5E29-64E7-4AA5-AFED-E006213DC2F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067C-562C-4F59-A05A-A448C798CD21}" type="datetimeFigureOut">
              <a:rPr lang="el-GR" smtClean="0"/>
              <a:pPr/>
              <a:t>21/1/2019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F5E29-64E7-4AA5-AFED-E006213DC2F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067C-562C-4F59-A05A-A448C798CD21}" type="datetimeFigureOut">
              <a:rPr lang="el-GR" smtClean="0"/>
              <a:pPr/>
              <a:t>21/1/2019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F5E29-64E7-4AA5-AFED-E006213DC2F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067C-562C-4F59-A05A-A448C798CD21}" type="datetimeFigureOut">
              <a:rPr lang="el-GR" smtClean="0"/>
              <a:pPr/>
              <a:t>21/1/2019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F5E29-64E7-4AA5-AFED-E006213DC2F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067C-562C-4F59-A05A-A448C798CD21}" type="datetimeFigureOut">
              <a:rPr lang="el-GR" smtClean="0"/>
              <a:pPr/>
              <a:t>21/1/2019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F5E29-64E7-4AA5-AFED-E006213DC2F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067C-562C-4F59-A05A-A448C798CD21}" type="datetimeFigureOut">
              <a:rPr lang="el-GR" smtClean="0"/>
              <a:pPr/>
              <a:t>21/1/2019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F5E29-64E7-4AA5-AFED-E006213DC2F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067C-562C-4F59-A05A-A448C798CD21}" type="datetimeFigureOut">
              <a:rPr lang="el-GR" smtClean="0"/>
              <a:pPr/>
              <a:t>21/1/2019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F5E29-64E7-4AA5-AFED-E006213DC2F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067C-562C-4F59-A05A-A448C798CD21}" type="datetimeFigureOut">
              <a:rPr lang="el-GR" smtClean="0"/>
              <a:pPr/>
              <a:t>21/1/2019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F5E29-64E7-4AA5-AFED-E006213DC2F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067C-562C-4F59-A05A-A448C798CD21}" type="datetimeFigureOut">
              <a:rPr lang="el-GR" smtClean="0"/>
              <a:pPr/>
              <a:t>21/1/2019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F5E29-64E7-4AA5-AFED-E006213DC2F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E067C-562C-4F59-A05A-A448C798CD21}" type="datetimeFigureOut">
              <a:rPr lang="el-GR" smtClean="0"/>
              <a:pPr/>
              <a:t>21/1/2019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F5E29-64E7-4AA5-AFED-E006213DC2F9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lexibook.com/" TargetMode="External"/><Relationship Id="rId3" Type="http://schemas.openxmlformats.org/officeDocument/2006/relationships/hyperlink" Target="https://www.siteminder.com/" TargetMode="External"/><Relationship Id="rId7" Type="http://schemas.openxmlformats.org/officeDocument/2006/relationships/hyperlink" Target="http://www.cosmores.com/" TargetMode="External"/><Relationship Id="rId12" Type="http://schemas.openxmlformats.org/officeDocument/2006/relationships/hyperlink" Target="https://hotelavailabilities.com/el" TargetMode="External"/><Relationship Id="rId2" Type="http://schemas.openxmlformats.org/officeDocument/2006/relationships/hyperlink" Target="https://www.webhotelier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ookwize.com/" TargetMode="External"/><Relationship Id="rId11" Type="http://schemas.openxmlformats.org/officeDocument/2006/relationships/hyperlink" Target="http://www.hotel-spider.com/en/" TargetMode="External"/><Relationship Id="rId5" Type="http://schemas.openxmlformats.org/officeDocument/2006/relationships/hyperlink" Target="https://www.bookonlinenow.net/" TargetMode="External"/><Relationship Id="rId10" Type="http://schemas.openxmlformats.org/officeDocument/2006/relationships/hyperlink" Target="https://www.yieldplanet.com/" TargetMode="External"/><Relationship Id="rId4" Type="http://schemas.openxmlformats.org/officeDocument/2006/relationships/hyperlink" Target="http://www.primal-res.gr/" TargetMode="External"/><Relationship Id="rId9" Type="http://schemas.openxmlformats.org/officeDocument/2006/relationships/hyperlink" Target="https://www.cubilis.com/en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1143000"/>
          </a:xfrm>
        </p:spPr>
        <p:txBody>
          <a:bodyPr>
            <a:noAutofit/>
          </a:bodyPr>
          <a:lstStyle/>
          <a:p>
            <a:r>
              <a:rPr lang="el-GR" sz="2800" b="1" u="sng" dirty="0" smtClean="0"/>
              <a:t>ΜΑΘΗΜΑ</a:t>
            </a:r>
            <a:r>
              <a:rPr lang="el-GR" sz="2800" dirty="0" smtClean="0"/>
              <a:t/>
            </a:r>
            <a:br>
              <a:rPr lang="el-GR" sz="2800" dirty="0" smtClean="0"/>
            </a:br>
            <a:r>
              <a:rPr lang="el-GR" sz="2800" b="1" dirty="0" smtClean="0"/>
              <a:t>“ΠΛΗΡΟΦΟΡΙΑΚΑ ΣΥΣΤΗΜΑΤΑ ΔΙΟΙΚΗΣΗΣ ΕΠΙΧΕΙΡΗΣΕΩΝ ΦΙΛΟΞΕΝΙΑΣ”</a:t>
            </a:r>
            <a:r>
              <a:rPr lang="el-GR" sz="2800" dirty="0" smtClean="0"/>
              <a:t/>
            </a:r>
            <a:br>
              <a:rPr lang="el-GR" sz="2800" dirty="0" smtClean="0"/>
            </a:br>
            <a:endParaRPr lang="el-GR" sz="28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95536" y="5517232"/>
            <a:ext cx="8748464" cy="60893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l-GR" sz="1900" dirty="0" smtClean="0"/>
              <a:t>ΚΥΡΙΑΚΟΥΛΗ ΣΤΑΜΑΤΙΑ, ΑΡ. ΜΗΤΡΩΟΥ: 549</a:t>
            </a:r>
          </a:p>
          <a:p>
            <a:pPr>
              <a:buNone/>
            </a:pPr>
            <a:r>
              <a:rPr lang="el-GR" sz="1900" u="sng" dirty="0" smtClean="0"/>
              <a:t>ΥΠΕΥΘΥΝΟΣ: ΚΑΘΗΓΗΤΗΣ ΚΥΡΙΟΣ ΠΑΠΑΓΙΑΝΝΗΣ</a:t>
            </a:r>
            <a:endParaRPr lang="el-GR" sz="1900" dirty="0" smtClean="0"/>
          </a:p>
          <a:p>
            <a:endParaRPr lang="el-G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67544" y="870248"/>
            <a:ext cx="8460432" cy="572464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6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Το ξενοδοχειακό πρόγραμμα συνεργάζεται και με άλλες εφαρμογές, που αποτελούν ουσιαστικά υποκατηγορίες και επιμέρους συστήματα για την ακόμα πιο αποτελεσματική διαχείριση μιας ξενοδοχειακής μονάδας. Τα συστήματα αυτά είναι τα εξής: </a:t>
            </a:r>
            <a:b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l-GR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Σύστημα κράτησης θέσεων εργασίας (ORS)	</a:t>
            </a:r>
            <a:br>
              <a:rPr kumimoji="0" lang="el-GR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l-GR" b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l-GR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Σύστημα Πληροφοριών Πελατών </a:t>
            </a:r>
            <a:r>
              <a:rPr kumimoji="0" lang="el-GR" b="0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Opera</a:t>
            </a:r>
            <a:r>
              <a:rPr kumimoji="0" lang="el-GR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(OCIS) 	</a:t>
            </a:r>
            <a:br>
              <a:rPr kumimoji="0" lang="el-GR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l-GR" b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l-GR" b="0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Opera</a:t>
            </a:r>
            <a:r>
              <a:rPr kumimoji="0" lang="el-GR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l-GR" b="0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Multi</a:t>
            </a:r>
            <a:r>
              <a:rPr kumimoji="0" lang="el-GR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l-GR" b="0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Property</a:t>
            </a:r>
            <a:r>
              <a:rPr kumimoji="0" lang="el-GR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br>
              <a:rPr kumimoji="0" lang="el-GR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l-GR" b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l-GR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Λειτουργία Πωλήσεων Όπερας και </a:t>
            </a:r>
            <a:r>
              <a:rPr kumimoji="0" lang="el-GR" b="0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Catering</a:t>
            </a:r>
            <a:r>
              <a:rPr kumimoji="0" lang="el-GR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(SC)	</a:t>
            </a:r>
            <a:br>
              <a:rPr kumimoji="0" lang="el-GR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l-GR" b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l-GR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Υπηρεσίες Web </a:t>
            </a:r>
            <a:r>
              <a:rPr kumimoji="0" lang="el-GR" b="0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Opera</a:t>
            </a:r>
            <a:r>
              <a:rPr kumimoji="0" lang="el-GR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(OWS)	</a:t>
            </a:r>
            <a:br>
              <a:rPr kumimoji="0" lang="el-GR" b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l-GR" b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- Ορθογώνιο"/>
          <p:cNvSpPr/>
          <p:nvPr/>
        </p:nvSpPr>
        <p:spPr>
          <a:xfrm>
            <a:off x="2181057" y="476672"/>
            <a:ext cx="47818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l-GR" sz="2000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Ενότητες που λειτουργούν με το </a:t>
            </a:r>
            <a:r>
              <a:rPr kumimoji="0" lang="el-GR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OPERA</a:t>
            </a:r>
            <a:endParaRPr kumimoji="0" lang="el-GR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611560" y="404664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Arial" pitchFamily="34" charset="0"/>
                <a:cs typeface="Arial" pitchFamily="34" charset="0"/>
              </a:rPr>
              <a:t>OPERA Enterprise Solution (OES) – </a:t>
            </a:r>
            <a:r>
              <a:rPr lang="el-GR" b="1" dirty="0">
                <a:latin typeface="Arial" pitchFamily="34" charset="0"/>
                <a:cs typeface="Arial" pitchFamily="34" charset="0"/>
              </a:rPr>
              <a:t>ΕΤΑΙΡΙΚΕΣ ΠΛΗΡΟΦΟΡΙΕΣ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- Ορθογώνιο"/>
          <p:cNvSpPr/>
          <p:nvPr/>
        </p:nvSpPr>
        <p:spPr>
          <a:xfrm>
            <a:off x="611560" y="1052736"/>
            <a:ext cx="82809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Ένα </a:t>
            </a:r>
            <a:r>
              <a:rPr lang="el-GR" dirty="0">
                <a:latin typeface="Arial" pitchFamily="34" charset="0"/>
                <a:cs typeface="Arial" pitchFamily="34" charset="0"/>
              </a:rPr>
              <a:t>από τα πιο σύγχρονα και οικονομικά ξενοδοχειακά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προγράμματα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1571035" y="2132856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Oracle Hospitality</a:t>
            </a:r>
            <a:endParaRPr lang="el-GR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- Ορθογώνιο"/>
          <p:cNvSpPr/>
          <p:nvPr/>
        </p:nvSpPr>
        <p:spPr>
          <a:xfrm>
            <a:off x="5048131" y="2132856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Eurotel</a:t>
            </a:r>
            <a:r>
              <a:rPr lang="el-G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Hospitality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8" name="7 - Συν"/>
          <p:cNvSpPr/>
          <p:nvPr/>
        </p:nvSpPr>
        <p:spPr>
          <a:xfrm>
            <a:off x="4139952" y="2132856"/>
            <a:ext cx="389844" cy="36004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539552" y="2897649"/>
            <a:ext cx="8064896" cy="1542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Έχει πραγματοποιήσει και άλλες σημαντικές συνεργασίες με την </a:t>
            </a:r>
            <a:r>
              <a:rPr lang="el-GR" sz="1600" dirty="0" err="1" smtClean="0">
                <a:latin typeface="Arial" pitchFamily="34" charset="0"/>
                <a:cs typeface="Arial" pitchFamily="34" charset="0"/>
              </a:rPr>
              <a:t>Assa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1600" dirty="0" err="1" smtClean="0">
                <a:latin typeface="Arial" pitchFamily="34" charset="0"/>
                <a:cs typeface="Arial" pitchFamily="34" charset="0"/>
              </a:rPr>
              <a:t>Abloy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1600" dirty="0" err="1" smtClean="0">
                <a:latin typeface="Arial" pitchFamily="34" charset="0"/>
                <a:cs typeface="Arial" pitchFamily="34" charset="0"/>
              </a:rPr>
              <a:t>Hospitality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 (πρώην </a:t>
            </a:r>
            <a:r>
              <a:rPr lang="el-GR" sz="1600" dirty="0" err="1" smtClean="0">
                <a:latin typeface="Arial" pitchFamily="34" charset="0"/>
                <a:cs typeface="Arial" pitchFamily="34" charset="0"/>
              </a:rPr>
              <a:t>VingCard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 – </a:t>
            </a:r>
            <a:r>
              <a:rPr lang="el-GR" sz="1600" dirty="0" err="1" smtClean="0">
                <a:latin typeface="Arial" pitchFamily="34" charset="0"/>
                <a:cs typeface="Arial" pitchFamily="34" charset="0"/>
              </a:rPr>
              <a:t>Elsafe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) (λύσεις ασφάλειας σε ξενοδοχειακές μονάδες), </a:t>
            </a:r>
            <a:r>
              <a:rPr lang="el-GR" sz="1600" dirty="0" err="1" smtClean="0">
                <a:latin typeface="Arial" pitchFamily="34" charset="0"/>
                <a:cs typeface="Arial" pitchFamily="34" charset="0"/>
              </a:rPr>
              <a:t>Polarbar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 (νορβηγική εταιρεία ξενοδοχειακού εξοπλισμού) και με την εταιρεία </a:t>
            </a:r>
            <a:r>
              <a:rPr lang="el-GR" sz="1600" dirty="0" err="1" smtClean="0">
                <a:latin typeface="Arial" pitchFamily="34" charset="0"/>
                <a:cs typeface="Arial" pitchFamily="34" charset="0"/>
              </a:rPr>
              <a:t>Spica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 (λύσεις διαχείρισης και ελέγχου πρόσβασης προσωπικού).	 </a:t>
            </a:r>
            <a:br>
              <a:rPr lang="el-GR" sz="1600" dirty="0" smtClean="0">
                <a:latin typeface="Arial" pitchFamily="34" charset="0"/>
                <a:cs typeface="Arial" pitchFamily="34" charset="0"/>
              </a:rPr>
            </a:br>
            <a:endParaRPr lang="el-GR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- Ορθογώνιο"/>
          <p:cNvSpPr/>
          <p:nvPr/>
        </p:nvSpPr>
        <p:spPr>
          <a:xfrm>
            <a:off x="611560" y="488193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l-GR" dirty="0">
                <a:latin typeface="Arial" pitchFamily="34" charset="0"/>
                <a:cs typeface="Arial" pitchFamily="34" charset="0"/>
              </a:rPr>
              <a:t>μεμονωμένα ξενοδοχεία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l-GR" dirty="0">
                <a:latin typeface="Arial" pitchFamily="34" charset="0"/>
                <a:cs typeface="Arial" pitchFamily="34" charset="0"/>
              </a:rPr>
              <a:t>&gt;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5 δωμάτια)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μεγάλες </a:t>
            </a:r>
            <a:r>
              <a:rPr lang="el-GR" dirty="0">
                <a:latin typeface="Arial" pitchFamily="34" charset="0"/>
                <a:cs typeface="Arial" pitchFamily="34" charset="0"/>
              </a:rPr>
              <a:t>ή σύνθετες μονάδες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φιλοξενίας (&gt;250 </a:t>
            </a:r>
            <a:r>
              <a:rPr lang="el-GR" dirty="0">
                <a:latin typeface="Arial" pitchFamily="34" charset="0"/>
                <a:cs typeface="Arial" pitchFamily="34" charset="0"/>
              </a:rPr>
              <a:t>- 260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δωμάτια)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118349"/>
            <a:ext cx="849694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l-GR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Σ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υνεχής ανανέωση</a:t>
            </a:r>
            <a:r>
              <a:rPr kumimoji="0" lang="el-GR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και ενημέρωση 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με τις πιο σύγχρονες μεθόδους διαχείρισης μία ξενοδοχειακής μονάδας.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l-GR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Σ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υγκέντρωση όλων των απαραίτητων δεδομένων για την σωστή εξυπηρέτηση των πελατών - επισκεπτών.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lang="el-GR" sz="16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Έλεγχος εισερχόμενων και εξερχόμενων επισκεπτών</a:t>
            </a:r>
            <a:r>
              <a:rPr lang="el-GR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el-GR" sz="16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e-</a:t>
            </a:r>
            <a:r>
              <a:rPr kumimoji="0" lang="el-G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Checking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l-GR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Δ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ιαχείριση πολλαπλών ξενοδοχείων στο ίδιο σύστημα (</a:t>
            </a:r>
            <a:r>
              <a:rPr kumimoji="0" lang="el-G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multiproperty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l-GR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Σύνδεση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με πληθώρα άλλων προγραμμάτων που αφορούν είτε στοιχεία λογιστικής, τιμολόγησης και πωλήσεων, είτε πλατφόρμες κρατήσεων και τηλεφωνικό κέντρο.</a:t>
            </a:r>
            <a:endParaRPr kumimoji="0" lang="el-G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- TextBox"/>
          <p:cNvSpPr txBox="1"/>
          <p:nvPr/>
        </p:nvSpPr>
        <p:spPr>
          <a:xfrm>
            <a:off x="2664939" y="476672"/>
            <a:ext cx="3814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000" dirty="0" smtClean="0">
                <a:latin typeface="Arial" pitchFamily="34" charset="0"/>
                <a:cs typeface="Arial" pitchFamily="34" charset="0"/>
              </a:rPr>
              <a:t>Δυνατότητες του προγράμματος</a:t>
            </a:r>
            <a:endParaRPr lang="el-G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TextBox"/>
          <p:cNvSpPr txBox="1"/>
          <p:nvPr/>
        </p:nvSpPr>
        <p:spPr>
          <a:xfrm>
            <a:off x="431540" y="1556792"/>
            <a:ext cx="828092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Καταγραφή με ακρίβεια των κρατήσεων και των δεδομένων των πελατών.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Καταγραφή των προτιμήσεων των πελατών σε περίπτωση μελλοντικής επίσκεψης.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Διαχείριση των οικονομικών (έσοδα, έξοδα, επιτόκια).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Δυνατότητα διαχείρισης των δωματίων (εποπτεία, διαθεσιμότητα, καθαριότητα συντήρηση, διαχείριση εγκαταστάσεων).</a:t>
            </a:r>
            <a:endParaRPr lang="el-G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- TextBox"/>
          <p:cNvSpPr txBox="1"/>
          <p:nvPr/>
        </p:nvSpPr>
        <p:spPr>
          <a:xfrm>
            <a:off x="2664939" y="476672"/>
            <a:ext cx="3814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000" dirty="0" smtClean="0">
                <a:latin typeface="Arial" pitchFamily="34" charset="0"/>
                <a:cs typeface="Arial" pitchFamily="34" charset="0"/>
              </a:rPr>
              <a:t>Δυνατότητες του προγράμματος</a:t>
            </a:r>
            <a:endParaRPr lang="el-G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- Εικόνα" descr="https://eurotel.gr/wp-content/uploads/2017/11/PMS-Dashboard-800x547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97614" y="782706"/>
            <a:ext cx="6948772" cy="52925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989856" y="692696"/>
            <a:ext cx="71642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>
                <a:latin typeface="Arial" pitchFamily="34" charset="0"/>
                <a:cs typeface="Arial" pitchFamily="34" charset="0"/>
              </a:rPr>
              <a:t>Ι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στορικά δεδομένα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>
                <a:latin typeface="Arial" pitchFamily="34" charset="0"/>
                <a:cs typeface="Arial" pitchFamily="34" charset="0"/>
              </a:rPr>
              <a:t>Μ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ελλοντικές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προβλέψεις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ανάπτυξης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Έλεγχος της πληρότητας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και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των κρατήσεων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στο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tablet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, στον φορητό υπολογιστή ή στο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κινητό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>
                <a:latin typeface="Arial" pitchFamily="34" charset="0"/>
                <a:cs typeface="Arial" pitchFamily="34" charset="0"/>
              </a:rPr>
              <a:t>Α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υτοματοποιημένη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εισαγωγή κρατήσεων από συγκεκριμένα πρακτορεία ή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booking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engines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(</a:t>
            </a:r>
            <a:r>
              <a:rPr lang="el-GR" sz="1600" dirty="0" err="1">
                <a:latin typeface="Arial" pitchFamily="34" charset="0"/>
                <a:cs typeface="Arial" pitchFamily="34" charset="0"/>
                <a:hlinkClick r:id="rId2"/>
              </a:rPr>
              <a:t>Webhotelier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, </a:t>
            </a:r>
            <a:r>
              <a:rPr lang="el-GR" sz="1600" dirty="0" err="1">
                <a:latin typeface="Arial" pitchFamily="34" charset="0"/>
                <a:cs typeface="Arial" pitchFamily="34" charset="0"/>
                <a:hlinkClick r:id="rId3"/>
              </a:rPr>
              <a:t>SiteMinder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, </a:t>
            </a:r>
            <a:r>
              <a:rPr lang="el-GR" sz="1600" dirty="0" err="1">
                <a:latin typeface="Arial" pitchFamily="34" charset="0"/>
                <a:cs typeface="Arial" pitchFamily="34" charset="0"/>
                <a:hlinkClick r:id="rId4"/>
              </a:rPr>
              <a:t>Primal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, </a:t>
            </a:r>
            <a:r>
              <a:rPr lang="el-GR" sz="1600" dirty="0" err="1">
                <a:latin typeface="Arial" pitchFamily="34" charset="0"/>
                <a:cs typeface="Arial" pitchFamily="34" charset="0"/>
                <a:hlinkClick r:id="rId5"/>
              </a:rPr>
              <a:t>Bookonlinenow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, </a:t>
            </a:r>
            <a:r>
              <a:rPr lang="el-GR" sz="1600" dirty="0" err="1">
                <a:latin typeface="Arial" pitchFamily="34" charset="0"/>
                <a:cs typeface="Arial" pitchFamily="34" charset="0"/>
                <a:hlinkClick r:id="rId6"/>
              </a:rPr>
              <a:t>Bookwize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, </a:t>
            </a:r>
            <a:r>
              <a:rPr lang="el-GR" sz="1600" dirty="0" err="1">
                <a:latin typeface="Arial" pitchFamily="34" charset="0"/>
                <a:cs typeface="Arial" pitchFamily="34" charset="0"/>
                <a:hlinkClick r:id="rId7"/>
              </a:rPr>
              <a:t>Cosmores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, </a:t>
            </a:r>
            <a:r>
              <a:rPr lang="el-GR" sz="1600" dirty="0" err="1">
                <a:latin typeface="Arial" pitchFamily="34" charset="0"/>
                <a:cs typeface="Arial" pitchFamily="34" charset="0"/>
                <a:hlinkClick r:id="rId8"/>
              </a:rPr>
              <a:t>Flexibook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el-GR" sz="1600" dirty="0" err="1">
                <a:latin typeface="Arial" pitchFamily="34" charset="0"/>
                <a:cs typeface="Arial" pitchFamily="34" charset="0"/>
                <a:hlinkClick r:id="rId9"/>
              </a:rPr>
              <a:t>Cubilis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, </a:t>
            </a:r>
            <a:r>
              <a:rPr lang="el-GR" sz="1600" dirty="0" err="1">
                <a:latin typeface="Arial" pitchFamily="34" charset="0"/>
                <a:cs typeface="Arial" pitchFamily="34" charset="0"/>
                <a:hlinkClick r:id="rId10"/>
              </a:rPr>
              <a:t>Yield</a:t>
            </a:r>
            <a:r>
              <a:rPr lang="el-GR" sz="1600" dirty="0">
                <a:latin typeface="Arial" pitchFamily="34" charset="0"/>
                <a:cs typeface="Arial" pitchFamily="34" charset="0"/>
                <a:hlinkClick r:id="rId10"/>
              </a:rPr>
              <a:t> </a:t>
            </a:r>
            <a:r>
              <a:rPr lang="el-GR" sz="1600" dirty="0" err="1">
                <a:latin typeface="Arial" pitchFamily="34" charset="0"/>
                <a:cs typeface="Arial" pitchFamily="34" charset="0"/>
                <a:hlinkClick r:id="rId10"/>
              </a:rPr>
              <a:t>Planet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, </a:t>
            </a:r>
            <a:r>
              <a:rPr lang="el-GR" sz="1600" dirty="0" err="1">
                <a:latin typeface="Arial" pitchFamily="34" charset="0"/>
                <a:cs typeface="Arial" pitchFamily="34" charset="0"/>
                <a:hlinkClick r:id="rId11"/>
              </a:rPr>
              <a:t>Hotel</a:t>
            </a:r>
            <a:r>
              <a:rPr lang="el-GR" sz="1600" dirty="0">
                <a:latin typeface="Arial" pitchFamily="34" charset="0"/>
                <a:cs typeface="Arial" pitchFamily="34" charset="0"/>
                <a:hlinkClick r:id="rId11"/>
              </a:rPr>
              <a:t> </a:t>
            </a:r>
            <a:r>
              <a:rPr lang="el-GR" sz="1600" dirty="0" err="1">
                <a:latin typeface="Arial" pitchFamily="34" charset="0"/>
                <a:cs typeface="Arial" pitchFamily="34" charset="0"/>
                <a:hlinkClick r:id="rId11"/>
              </a:rPr>
              <a:t>Spider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, </a:t>
            </a:r>
            <a:r>
              <a:rPr lang="el-GR" sz="1600" dirty="0" err="1">
                <a:latin typeface="Arial" pitchFamily="34" charset="0"/>
                <a:cs typeface="Arial" pitchFamily="34" charset="0"/>
                <a:hlinkClick r:id="rId12"/>
              </a:rPr>
              <a:t>Hotel</a:t>
            </a:r>
            <a:r>
              <a:rPr lang="el-GR" sz="1600" dirty="0">
                <a:latin typeface="Arial" pitchFamily="34" charset="0"/>
                <a:cs typeface="Arial" pitchFamily="34" charset="0"/>
                <a:hlinkClick r:id="rId12"/>
              </a:rPr>
              <a:t> </a:t>
            </a:r>
            <a:r>
              <a:rPr lang="el-GR" sz="1600" dirty="0" err="1" smtClean="0">
                <a:latin typeface="Arial" pitchFamily="34" charset="0"/>
                <a:cs typeface="Arial" pitchFamily="34" charset="0"/>
                <a:hlinkClick r:id="rId12"/>
              </a:rPr>
              <a:t>Availabilities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Πληρωμές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μέσω διάφορων άλλων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προγραμμάτων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Καταχώρηση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εξόδων με δυνατότητα ομαδοποίησης ή και σύνδεση με λογιστικά συστήματα. 	</a:t>
            </a:r>
          </a:p>
        </p:txBody>
      </p:sp>
      <p:sp>
        <p:nvSpPr>
          <p:cNvPr id="5" name="4 - TextBox"/>
          <p:cNvSpPr txBox="1"/>
          <p:nvPr/>
        </p:nvSpPr>
        <p:spPr>
          <a:xfrm>
            <a:off x="1659633" y="188640"/>
            <a:ext cx="5824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000" dirty="0" smtClean="0">
                <a:latin typeface="Arial" pitchFamily="34" charset="0"/>
                <a:cs typeface="Arial" pitchFamily="34" charset="0"/>
              </a:rPr>
              <a:t>Δυνατότητα ενσωμάτωσης άλλων προγραμμάτων</a:t>
            </a:r>
            <a:endParaRPr lang="el-G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31540" y="1118349"/>
            <a:ext cx="828092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l-GR" sz="1600" dirty="0">
                <a:solidFill>
                  <a:srgbClr val="21212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Γ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ρήγορη και απλή εισαγωγή και παρακολούθηση κρατήσεων.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rgbClr val="21212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l-GR" sz="1600" dirty="0">
                <a:solidFill>
                  <a:srgbClr val="21212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Δ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ιαχείριση πιθανών ακυρώσεων ή αλλαγών δωματίου.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rgbClr val="21212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l-GR" sz="1600" dirty="0">
                <a:solidFill>
                  <a:srgbClr val="21212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Κ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λείδωμα δωματίου.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rgbClr val="21212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l-GR" sz="1600" dirty="0">
                <a:solidFill>
                  <a:srgbClr val="21212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Χ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ρωματισμοί ανά πρακτορείο.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rgbClr val="21212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l-GR" sz="1600" dirty="0">
                <a:solidFill>
                  <a:srgbClr val="21212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Π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λατφόρμα για αναλυτικά στοιχεία πελατών στην κράτηση με αυτόματη αποστολή επιβεβαιωτικού </a:t>
            </a:r>
            <a:r>
              <a:rPr kumimoji="0" lang="el-GR" sz="16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sms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ή </a:t>
            </a:r>
            <a:r>
              <a:rPr kumimoji="0" lang="el-GR" sz="16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emai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</a:t>
            </a:r>
            <a:r>
              <a:rPr lang="el-GR" sz="1600" dirty="0" smtClean="0">
                <a:solidFill>
                  <a:srgbClr val="21212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lang="el-GR" sz="1600" dirty="0" smtClean="0">
              <a:solidFill>
                <a:srgbClr val="21212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el-GR" sz="1600" dirty="0" smtClean="0">
                <a:solidFill>
                  <a:srgbClr val="21212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Κ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αταγραφή στοιχείων</a:t>
            </a:r>
            <a:r>
              <a:rPr kumimoji="0" lang="el-GR" sz="1600" b="0" i="0" u="none" strike="noStrike" cap="none" normalizeH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διαχείριση τιμοκαταλόγων ανά άτομο ή δωμάτιο, με πιθανές αναγραφόμενες εκπτώσεις ανά παιδί, αν υπάρχει επιπλέον άτομο, εάν η κράτηση έχει ζητήσει πρωινό ή γεύμα ή αν είναι όλα παρεχόμενα).</a:t>
            </a:r>
            <a:endParaRPr kumimoji="0" lang="el-G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- TextBox"/>
          <p:cNvSpPr txBox="1"/>
          <p:nvPr/>
        </p:nvSpPr>
        <p:spPr>
          <a:xfrm>
            <a:off x="2967458" y="467380"/>
            <a:ext cx="32090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000" dirty="0" smtClean="0">
                <a:latin typeface="Arial" pitchFamily="34" charset="0"/>
                <a:cs typeface="Arial" pitchFamily="34" charset="0"/>
              </a:rPr>
              <a:t>Διαχείριση των κρατήσεων</a:t>
            </a:r>
            <a:endParaRPr lang="el-G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TextBox"/>
          <p:cNvSpPr txBox="1"/>
          <p:nvPr/>
        </p:nvSpPr>
        <p:spPr>
          <a:xfrm>
            <a:off x="2978328" y="467380"/>
            <a:ext cx="31873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000" dirty="0" smtClean="0">
                <a:latin typeface="Arial" pitchFamily="34" charset="0"/>
                <a:cs typeface="Arial" pitchFamily="34" charset="0"/>
              </a:rPr>
              <a:t>Διευκόλυνση της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reception</a:t>
            </a:r>
            <a:endParaRPr lang="el-G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- TextBox"/>
          <p:cNvSpPr txBox="1"/>
          <p:nvPr/>
        </p:nvSpPr>
        <p:spPr>
          <a:xfrm>
            <a:off x="755576" y="1196752"/>
            <a:ext cx="763284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>
                <a:latin typeface="Arial" pitchFamily="34" charset="0"/>
                <a:cs typeface="Arial" pitchFamily="34" charset="0"/>
              </a:rPr>
              <a:t>Γ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ρηγορότερη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και απλούστερη η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άφιξη και εξυπηρέτηση ατόμων ή και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γκρουπ.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>
                <a:latin typeface="Arial" pitchFamily="34" charset="0"/>
                <a:cs typeface="Arial" pitchFamily="34" charset="0"/>
              </a:rPr>
              <a:t>Π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λήρες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ιστορικό των επισκεπτών, των παραμονών τους και των χρεώσεων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τους.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>
                <a:latin typeface="Arial" pitchFamily="34" charset="0"/>
                <a:cs typeface="Arial" pitchFamily="34" charset="0"/>
              </a:rPr>
              <a:t>Π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ροβολή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της κάθε καταχώρησης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και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των αλλαγών που έχουν γίνει οποιαδήποτε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στιγμή.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Απλός καθορισμός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της τιμής και αυτόματη εισαγωγή από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τιμοκαταλόγους.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>
                <a:latin typeface="Arial" pitchFamily="34" charset="0"/>
                <a:cs typeface="Arial" pitchFamily="34" charset="0"/>
              </a:rPr>
              <a:t>Α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υτοματοποιημένη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έκδοση τιμολογίου και  εξόφληση κατά την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αναχώρηση.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Στο κλείσιμο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κάθε μέρας υπάρχει η επιλογή για γρήγορη διαχείριση (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day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use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) που αφορά ελέγχους και χρεώσεις των δωματίων σε πέντε βασικούς τομείς.  	</a:t>
            </a:r>
            <a:br>
              <a:rPr lang="el-GR" sz="1600" dirty="0">
                <a:latin typeface="Arial" pitchFamily="34" charset="0"/>
                <a:cs typeface="Arial" pitchFamily="34" charset="0"/>
              </a:rPr>
            </a:br>
            <a:endParaRPr lang="el-GR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TextBox"/>
          <p:cNvSpPr txBox="1"/>
          <p:nvPr/>
        </p:nvSpPr>
        <p:spPr>
          <a:xfrm>
            <a:off x="3103335" y="467380"/>
            <a:ext cx="2937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000" dirty="0" smtClean="0">
                <a:latin typeface="Arial" pitchFamily="34" charset="0"/>
                <a:cs typeface="Arial" pitchFamily="34" charset="0"/>
              </a:rPr>
              <a:t>Οικονομική διευκόλυνση</a:t>
            </a:r>
            <a:endParaRPr lang="el-G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- Ορθογώνιο"/>
          <p:cNvSpPr/>
          <p:nvPr/>
        </p:nvSpPr>
        <p:spPr>
          <a:xfrm>
            <a:off x="791580" y="1118349"/>
            <a:ext cx="75608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>
                <a:latin typeface="Arial" pitchFamily="34" charset="0"/>
                <a:cs typeface="Arial" pitchFamily="34" charset="0"/>
              </a:rPr>
              <a:t>Έ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κδοσης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λογαριασμών ανά δωμάτιο, άτομο ή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γκρουπ.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>
                <a:latin typeface="Arial" pitchFamily="34" charset="0"/>
                <a:cs typeface="Arial" pitchFamily="34" charset="0"/>
              </a:rPr>
              <a:t>Χ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ρεώσεις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και πιστώσεις των πελατών, οι πιθανές προτιμολογήσεις ή μεταφορές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χρεώσεων.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>
                <a:latin typeface="Arial" pitchFamily="34" charset="0"/>
                <a:cs typeface="Arial" pitchFamily="34" charset="0"/>
              </a:rPr>
              <a:t>Ε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πιλογή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αναλυτικού λογαριασμού, συγκεντρωτικού ανά ημέρα ή συγκεντρωτικού για όλη την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παραμονή.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Έκδοση τιμολογίου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και αυτόματη αποστολή του στο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email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του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παραλήπτη.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Αυτόματος υπολογισμός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του ΦΠΑ και των δημοτικών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φόρων.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Αποθήκευση των πλήρων στοιχείων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των συνεργαζόμενων πρακτορείων σε αναλυτικές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καρτέλες,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καθώς και τα συμβόλαια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τους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με εκπτώσεις ή προσφορές.	 </a:t>
            </a:r>
            <a:br>
              <a:rPr lang="el-GR" sz="1600" dirty="0">
                <a:latin typeface="Arial" pitchFamily="34" charset="0"/>
                <a:cs typeface="Arial" pitchFamily="34" charset="0"/>
              </a:rPr>
            </a:br>
            <a:endParaRPr lang="el-GR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427</Words>
  <Application>Microsoft Office PowerPoint</Application>
  <PresentationFormat>Προβολή στην οθόνη (4:3)</PresentationFormat>
  <Paragraphs>85</Paragraphs>
  <Slides>10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1" baseType="lpstr">
      <vt:lpstr>Θέμα του Office</vt:lpstr>
      <vt:lpstr>ΜΑΘΗΜΑ “ΠΛΗΡΟΦΟΡΙΑΚΑ ΣΥΣΤΗΜΑΤΑ ΔΙΟΙΚΗΣΗΣ ΕΠΙΧΕΙΡΗΣΕΩΝ ΦΙΛΟΞΕΝΙΑΣ” </vt:lpstr>
      <vt:lpstr>Διαφάνεια 2</vt:lpstr>
      <vt:lpstr>Διαφάνεια 3</vt:lpstr>
      <vt:lpstr>Διαφάνεια 4</vt:lpstr>
      <vt:lpstr>Διαφάνεια 5</vt:lpstr>
      <vt:lpstr>Διαφάνεια 6</vt:lpstr>
      <vt:lpstr>Διαφάνεια 7</vt:lpstr>
      <vt:lpstr>Διαφάνεια 8</vt:lpstr>
      <vt:lpstr>Διαφάνεια 9</vt:lpstr>
      <vt:lpstr>Διαφάνεια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user</dc:creator>
  <cp:lastModifiedBy>neuroeidik3</cp:lastModifiedBy>
  <cp:revision>3</cp:revision>
  <dcterms:created xsi:type="dcterms:W3CDTF">2019-01-18T21:50:50Z</dcterms:created>
  <dcterms:modified xsi:type="dcterms:W3CDTF">2019-01-21T13:44:19Z</dcterms:modified>
</cp:coreProperties>
</file>